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jpg" ContentType="image/jpeg"/>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1"/>
  </p:notes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529"/>
    <p:restoredTop sz="69870"/>
  </p:normalViewPr>
  <p:slideViewPr>
    <p:cSldViewPr snapToGrid="0" snapToObjects="1">
      <p:cViewPr varScale="1">
        <p:scale>
          <a:sx n="42" d="100"/>
          <a:sy n="42" d="100"/>
        </p:scale>
        <p:origin x="2904" y="176"/>
      </p:cViewPr>
      <p:guideLst/>
    </p:cSldViewPr>
  </p:slideViewPr>
  <p:notesTextViewPr>
    <p:cViewPr>
      <p:scale>
        <a:sx n="1" d="1"/>
        <a:sy n="1" d="1"/>
      </p:scale>
      <p:origin x="0" y="0"/>
    </p:cViewPr>
  </p:notesTextViewPr>
  <p:notesViewPr>
    <p:cSldViewPr snapToGrid="0" snapToObjects="1">
      <p:cViewPr varScale="1">
        <p:scale>
          <a:sx n="48" d="100"/>
          <a:sy n="48" d="100"/>
        </p:scale>
        <p:origin x="4104" y="200"/>
      </p:cViewPr>
      <p:guideLst/>
    </p:cSldViewPr>
  </p:notes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notesMaster" Target="notesMasters/notesMaster1.xml"/><Relationship Id="rId12" Type="http://schemas.openxmlformats.org/officeDocument/2006/relationships/presProps" Target="presProps.xml"/><Relationship Id="rId13" Type="http://schemas.openxmlformats.org/officeDocument/2006/relationships/viewProps" Target="viewProps.xml"/><Relationship Id="rId14" Type="http://schemas.openxmlformats.org/officeDocument/2006/relationships/theme" Target="theme/theme1.xml"/><Relationship Id="rId15"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0271FF4-38FF-CD43-9CA8-B3B3D304D0F5}" type="datetimeFigureOut">
              <a:rPr lang="en-US" smtClean="0"/>
              <a:t>3/3/16</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1465CE5-B850-C14A-BFDD-B8C3CDF92D09}" type="slidenum">
              <a:rPr lang="en-US" smtClean="0"/>
              <a:t>‹#›</a:t>
            </a:fld>
            <a:endParaRPr lang="en-US"/>
          </a:p>
        </p:txBody>
      </p:sp>
    </p:spTree>
    <p:extLst>
      <p:ext uri="{BB962C8B-B14F-4D97-AF65-F5344CB8AC3E}">
        <p14:creationId xmlns:p14="http://schemas.microsoft.com/office/powerpoint/2010/main" val="7681871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POVERTY</a:t>
            </a:r>
          </a:p>
          <a:p>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solidFill>
                  <a:schemeClr val="bg1"/>
                </a:solidFill>
              </a:rPr>
              <a:t>Suffering is all around us. Where you see a need,</a:t>
            </a:r>
            <a:r>
              <a:rPr lang="en-US" dirty="0" smtClean="0">
                <a:solidFill>
                  <a:schemeClr val="bg1"/>
                </a:solidFill>
              </a:rPr>
              <a:t> l</a:t>
            </a:r>
            <a:r>
              <a:rPr lang="en-GB" dirty="0" smtClean="0">
                <a:solidFill>
                  <a:schemeClr val="bg1"/>
                </a:solidFill>
              </a:rPr>
              <a:t>et compassion move you to respond with appropriate action</a:t>
            </a:r>
            <a:r>
              <a:rPr lang="en-US" dirty="0" smtClean="0">
                <a:solidFill>
                  <a:schemeClr val="bg1"/>
                </a:solidFill>
              </a:rPr>
              <a:t> </a:t>
            </a:r>
          </a:p>
          <a:p>
            <a:endParaRPr lang="en-US" dirty="0"/>
          </a:p>
        </p:txBody>
      </p:sp>
      <p:sp>
        <p:nvSpPr>
          <p:cNvPr id="4" name="Slide Number Placeholder 3"/>
          <p:cNvSpPr>
            <a:spLocks noGrp="1"/>
          </p:cNvSpPr>
          <p:nvPr>
            <p:ph type="sldNum" sz="quarter" idx="10"/>
          </p:nvPr>
        </p:nvSpPr>
        <p:spPr/>
        <p:txBody>
          <a:bodyPr/>
          <a:lstStyle/>
          <a:p>
            <a:fld id="{B1465CE5-B850-C14A-BFDD-B8C3CDF92D09}" type="slidenum">
              <a:rPr lang="en-US" smtClean="0"/>
              <a:t>1</a:t>
            </a:fld>
            <a:endParaRPr lang="en-US"/>
          </a:p>
        </p:txBody>
      </p:sp>
    </p:spTree>
    <p:extLst>
      <p:ext uri="{BB962C8B-B14F-4D97-AF65-F5344CB8AC3E}">
        <p14:creationId xmlns:p14="http://schemas.microsoft.com/office/powerpoint/2010/main" val="14420475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551332"/>
            <a:ext cx="4114800" cy="3086100"/>
          </a:xfrm>
        </p:spPr>
      </p:sp>
      <p:sp>
        <p:nvSpPr>
          <p:cNvPr id="3" name="Notes Placeholder 2"/>
          <p:cNvSpPr>
            <a:spLocks noGrp="1"/>
          </p:cNvSpPr>
          <p:nvPr>
            <p:ph type="body" idx="1"/>
          </p:nvPr>
        </p:nvSpPr>
        <p:spPr>
          <a:xfrm>
            <a:off x="685800" y="3755094"/>
            <a:ext cx="5486400" cy="3600450"/>
          </a:xfrm>
        </p:spPr>
        <p:txBody>
          <a:bodyPr/>
          <a:lstStyle/>
          <a:p>
            <a:r>
              <a:rPr lang="en-GB" sz="1200" b="1" kern="1200" dirty="0" smtClean="0">
                <a:solidFill>
                  <a:schemeClr val="tx1"/>
                </a:solidFill>
                <a:effectLst/>
                <a:latin typeface="+mn-lt"/>
                <a:ea typeface="+mn-ea"/>
                <a:cs typeface="+mn-cs"/>
              </a:rPr>
              <a:t>THE CHALLENGE</a:t>
            </a:r>
          </a:p>
          <a:p>
            <a:endParaRPr lang="en-US"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Poverty is a global problem. However, due to compounding issues, such as gender discrimination, poverty places a disproportionate burden on women, affecting every aspect of their lives. </a:t>
            </a:r>
          </a:p>
          <a:p>
            <a:endParaRPr lang="en-US" sz="1200" kern="1200" dirty="0" smtClean="0">
              <a:solidFill>
                <a:schemeClr val="tx1"/>
              </a:solidFill>
              <a:effectLst/>
              <a:latin typeface="+mn-lt"/>
              <a:ea typeface="+mn-ea"/>
              <a:cs typeface="+mn-cs"/>
            </a:endParaRPr>
          </a:p>
          <a:p>
            <a:r>
              <a:rPr lang="en-US" sz="1200" i="1" kern="1200" dirty="0" smtClean="0">
                <a:solidFill>
                  <a:schemeClr val="tx1"/>
                </a:solidFill>
                <a:effectLst/>
                <a:latin typeface="+mn-lt"/>
                <a:ea typeface="+mn-ea"/>
                <a:cs typeface="+mn-cs"/>
              </a:rPr>
              <a:t>“When women are poor, their rights are not protected. They face obstacles that may be extraordinarily difficult to overcome. This results in deprivation in their own lives and losses for the broader society and economy, as women's productivity is well known as one of the greatest generators of economic dynamism.”  </a:t>
            </a:r>
            <a:r>
              <a:rPr lang="en-GB" sz="1200" kern="1200" dirty="0" smtClean="0">
                <a:solidFill>
                  <a:schemeClr val="tx1"/>
                </a:solidFill>
                <a:effectLst/>
                <a:latin typeface="+mn-lt"/>
                <a:ea typeface="+mn-ea"/>
                <a:cs typeface="+mn-cs"/>
              </a:rPr>
              <a:t>(United Nations. </a:t>
            </a:r>
            <a:r>
              <a:rPr lang="en-US" sz="1200" i="1" kern="1200" dirty="0" smtClean="0">
                <a:solidFill>
                  <a:schemeClr val="tx1"/>
                </a:solidFill>
                <a:effectLst/>
                <a:latin typeface="+mn-lt"/>
                <a:ea typeface="+mn-ea"/>
                <a:cs typeface="+mn-cs"/>
              </a:rPr>
              <a:t>Entity </a:t>
            </a:r>
            <a:r>
              <a:rPr lang="en-GB" sz="1200" i="1" kern="1200" dirty="0" smtClean="0">
                <a:solidFill>
                  <a:schemeClr val="tx1"/>
                </a:solidFill>
                <a:effectLst/>
                <a:latin typeface="+mn-lt"/>
                <a:ea typeface="+mn-ea"/>
                <a:cs typeface="+mn-cs"/>
              </a:rPr>
              <a:t>for Gender Equality and the Empowerment of Women</a:t>
            </a:r>
            <a:r>
              <a:rPr lang="en-GB" sz="1200" kern="120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Beijing, 2015</a:t>
            </a:r>
            <a:r>
              <a:rPr lang="en-GB" sz="1200" kern="1200" dirty="0" smtClean="0">
                <a:solidFill>
                  <a:schemeClr val="tx1"/>
                </a:solidFill>
                <a:effectLst/>
                <a:latin typeface="+mn-lt"/>
                <a:ea typeface="+mn-ea"/>
                <a:cs typeface="+mn-cs"/>
              </a:rPr>
              <a:t>)  </a:t>
            </a:r>
          </a:p>
          <a:p>
            <a:endParaRPr lang="en-US" sz="1200" kern="1200" dirty="0" smtClean="0">
              <a:solidFill>
                <a:schemeClr val="tx1"/>
              </a:solidFill>
              <a:effectLst/>
              <a:latin typeface="+mn-lt"/>
              <a:ea typeface="+mn-ea"/>
              <a:cs typeface="+mn-cs"/>
            </a:endParaRPr>
          </a:p>
          <a:p>
            <a:r>
              <a:rPr lang="en-US" sz="1200" b="1" i="1" kern="1200" dirty="0" smtClean="0">
                <a:solidFill>
                  <a:schemeClr val="tx1"/>
                </a:solidFill>
                <a:effectLst/>
                <a:latin typeface="+mn-lt"/>
                <a:ea typeface="+mn-ea"/>
                <a:cs typeface="+mn-cs"/>
              </a:rPr>
              <a:t>Poor access to essential resources</a:t>
            </a:r>
            <a:r>
              <a:rPr lang="en-US" sz="1200" kern="1200" dirty="0" smtClean="0">
                <a:solidFill>
                  <a:schemeClr val="tx1"/>
                </a:solidFill>
                <a:effectLst/>
                <a:latin typeface="+mn-lt"/>
                <a:ea typeface="+mn-ea"/>
                <a:cs typeface="+mn-cs"/>
              </a:rPr>
              <a:t> – </a:t>
            </a:r>
            <a:r>
              <a:rPr lang="en-US" sz="1200" i="1" kern="1200" dirty="0" smtClean="0">
                <a:solidFill>
                  <a:schemeClr val="tx1"/>
                </a:solidFill>
                <a:effectLst/>
                <a:latin typeface="+mn-lt"/>
                <a:ea typeface="+mn-ea"/>
                <a:cs typeface="+mn-cs"/>
              </a:rPr>
              <a:t>“Women have far fewer resources to cope. They are likely to be the last to eat, the ones least likely to access healthcare, and routinely trapped in time-consuming, unpaid domestic tasks. They have more limited options to work or build businesses. Adequate education may lie out of reach. Some end up forced into sexual exploitation as part of a basic struggle to survive.”  </a:t>
            </a:r>
            <a:r>
              <a:rPr lang="en-US" sz="1200" kern="1200" dirty="0" smtClean="0">
                <a:solidFill>
                  <a:schemeClr val="tx1"/>
                </a:solidFill>
                <a:effectLst/>
                <a:latin typeface="+mn-lt"/>
                <a:ea typeface="+mn-ea"/>
                <a:cs typeface="+mn-cs"/>
              </a:rPr>
              <a:t>(United Nations. </a:t>
            </a:r>
            <a:r>
              <a:rPr lang="en-US" sz="1200" i="1" kern="1200" dirty="0" smtClean="0">
                <a:solidFill>
                  <a:schemeClr val="tx1"/>
                </a:solidFill>
                <a:effectLst/>
                <a:latin typeface="+mn-lt"/>
                <a:ea typeface="+mn-ea"/>
                <a:cs typeface="+mn-cs"/>
              </a:rPr>
              <a:t>Entity for Gender Equality and the Empowerment of Women</a:t>
            </a:r>
            <a:r>
              <a:rPr lang="en-US" sz="1200" kern="1200" dirty="0" smtClean="0">
                <a:solidFill>
                  <a:schemeClr val="tx1"/>
                </a:solidFill>
                <a:effectLst/>
                <a:latin typeface="+mn-lt"/>
                <a:ea typeface="+mn-ea"/>
                <a:cs typeface="+mn-cs"/>
              </a:rPr>
              <a:t>. Beijing, 2015)</a:t>
            </a:r>
          </a:p>
          <a:p>
            <a:endParaRPr lang="en-US" sz="1200" kern="1200" dirty="0" smtClean="0">
              <a:solidFill>
                <a:schemeClr val="tx1"/>
              </a:solidFill>
              <a:effectLst/>
              <a:latin typeface="+mn-lt"/>
              <a:ea typeface="+mn-ea"/>
              <a:cs typeface="+mn-cs"/>
            </a:endParaRPr>
          </a:p>
          <a:p>
            <a:r>
              <a:rPr lang="en-US" sz="1200" b="1" i="1" kern="1200" dirty="0" smtClean="0">
                <a:solidFill>
                  <a:schemeClr val="tx1"/>
                </a:solidFill>
                <a:effectLst/>
                <a:latin typeface="+mn-lt"/>
                <a:ea typeface="+mn-ea"/>
                <a:cs typeface="+mn-cs"/>
              </a:rPr>
              <a:t>Low pay</a:t>
            </a:r>
            <a:r>
              <a:rPr lang="en-US" sz="1200" kern="1200" dirty="0" smtClean="0">
                <a:solidFill>
                  <a:schemeClr val="tx1"/>
                </a:solidFill>
                <a:effectLst/>
                <a:latin typeface="+mn-lt"/>
                <a:ea typeface="+mn-ea"/>
                <a:cs typeface="+mn-cs"/>
              </a:rPr>
              <a:t> – Women in most parts of the world, are often found in low-paid and undervalued jobs. They also carry the responsibility of most unpaid care work. (International Labor Organization, Geneva, 2015)</a:t>
            </a:r>
          </a:p>
          <a:p>
            <a:endParaRPr lang="en-US" sz="1200" kern="1200" dirty="0" smtClean="0">
              <a:solidFill>
                <a:schemeClr val="tx1"/>
              </a:solidFill>
              <a:effectLst/>
              <a:latin typeface="+mn-lt"/>
              <a:ea typeface="+mn-ea"/>
              <a:cs typeface="+mn-cs"/>
            </a:endParaRPr>
          </a:p>
          <a:p>
            <a:r>
              <a:rPr lang="en-US" sz="1200" b="1" i="1" kern="1200" dirty="0" smtClean="0">
                <a:solidFill>
                  <a:schemeClr val="tx1"/>
                </a:solidFill>
                <a:effectLst/>
                <a:latin typeface="+mn-lt"/>
                <a:ea typeface="+mn-ea"/>
                <a:cs typeface="+mn-cs"/>
              </a:rPr>
              <a:t>Discrimination </a:t>
            </a:r>
            <a:r>
              <a:rPr lang="en-US" sz="1200" b="1" kern="1200" dirty="0" smtClean="0">
                <a:solidFill>
                  <a:schemeClr val="tx1"/>
                </a:solidFill>
                <a:effectLst/>
                <a:latin typeface="+mn-lt"/>
                <a:ea typeface="+mn-ea"/>
                <a:cs typeface="+mn-cs"/>
              </a:rPr>
              <a:t>– “</a:t>
            </a:r>
            <a:r>
              <a:rPr lang="en-US" sz="1200" i="1" kern="1200" dirty="0" smtClean="0">
                <a:solidFill>
                  <a:schemeClr val="tx1"/>
                </a:solidFill>
                <a:effectLst/>
                <a:latin typeface="+mn-lt"/>
                <a:ea typeface="+mn-ea"/>
                <a:cs typeface="+mn-cs"/>
              </a:rPr>
              <a:t>Globally, the gap in labor market participation rates between men and women has decreased only marginally since 1995. Currently about 50 percent of all women are working, compared to 77 percent of men.” </a:t>
            </a:r>
            <a:r>
              <a:rPr lang="en-US" sz="1200" kern="1200" dirty="0" smtClean="0">
                <a:solidFill>
                  <a:schemeClr val="tx1"/>
                </a:solidFill>
                <a:effectLst/>
                <a:latin typeface="+mn-lt"/>
                <a:ea typeface="+mn-ea"/>
                <a:cs typeface="+mn-cs"/>
              </a:rPr>
              <a:t>(</a:t>
            </a:r>
            <a:r>
              <a:rPr lang="en-GB" sz="1200" i="1" kern="1200" dirty="0" smtClean="0">
                <a:solidFill>
                  <a:schemeClr val="tx1"/>
                </a:solidFill>
                <a:effectLst/>
                <a:latin typeface="+mn-lt"/>
                <a:ea typeface="+mn-ea"/>
                <a:cs typeface="+mn-cs"/>
              </a:rPr>
              <a:t>G20 Leaders’ Communiqué,</a:t>
            </a:r>
            <a:r>
              <a:rPr lang="en-GB" sz="1200" kern="1200" dirty="0" smtClean="0">
                <a:solidFill>
                  <a:schemeClr val="tx1"/>
                </a:solidFill>
                <a:effectLst/>
                <a:latin typeface="+mn-lt"/>
                <a:ea typeface="+mn-ea"/>
                <a:cs typeface="+mn-cs"/>
              </a:rPr>
              <a:t> Brisbane Summit, Australia 2014)</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B1465CE5-B850-C14A-BFDD-B8C3CDF92D09}" type="slidenum">
              <a:rPr lang="en-US" smtClean="0"/>
              <a:t>2</a:t>
            </a:fld>
            <a:endParaRPr lang="en-US"/>
          </a:p>
        </p:txBody>
      </p:sp>
    </p:spTree>
    <p:extLst>
      <p:ext uri="{BB962C8B-B14F-4D97-AF65-F5344CB8AC3E}">
        <p14:creationId xmlns:p14="http://schemas.microsoft.com/office/powerpoint/2010/main" val="2491056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1" kern="1200" dirty="0" smtClean="0">
                <a:solidFill>
                  <a:schemeClr val="tx1"/>
                </a:solidFill>
                <a:effectLst/>
                <a:latin typeface="+mn-lt"/>
                <a:ea typeface="+mn-ea"/>
                <a:cs typeface="+mn-cs"/>
              </a:rPr>
              <a:t>Women’s poverty in developing countries </a:t>
            </a:r>
          </a:p>
          <a:p>
            <a:r>
              <a:rPr lang="en-US" sz="1200" b="1" i="1" kern="1200" dirty="0" smtClean="0">
                <a:solidFill>
                  <a:schemeClr val="tx1"/>
                </a:solidFill>
                <a:effectLst/>
                <a:latin typeface="+mn-lt"/>
                <a:ea typeface="+mn-ea"/>
                <a:cs typeface="+mn-cs"/>
              </a:rPr>
              <a:t> </a:t>
            </a:r>
            <a:endParaRPr lang="en-US" sz="1200" kern="1200" dirty="0" smtClean="0">
              <a:solidFill>
                <a:schemeClr val="tx1"/>
              </a:solidFill>
              <a:effectLst/>
              <a:latin typeface="+mn-lt"/>
              <a:ea typeface="+mn-ea"/>
              <a:cs typeface="+mn-cs"/>
            </a:endParaRPr>
          </a:p>
          <a:p>
            <a:pPr marL="171450" lvl="0" indent="-171450">
              <a:buFont typeface="Arial" charset="0"/>
              <a:buChar char="•"/>
            </a:pPr>
            <a:r>
              <a:rPr lang="en-GB" sz="1200" kern="1200" dirty="0" smtClean="0">
                <a:solidFill>
                  <a:schemeClr val="tx1"/>
                </a:solidFill>
                <a:effectLst/>
                <a:latin typeface="+mn-lt"/>
                <a:ea typeface="+mn-ea"/>
                <a:cs typeface="+mn-cs"/>
              </a:rPr>
              <a:t>In developing countries, a smaller proportion of women have cash income compared to men.  </a:t>
            </a:r>
            <a:endParaRPr lang="en-US" sz="1200" kern="1200" dirty="0" smtClean="0">
              <a:solidFill>
                <a:schemeClr val="tx1"/>
              </a:solidFill>
              <a:effectLst/>
              <a:latin typeface="+mn-lt"/>
              <a:ea typeface="+mn-ea"/>
              <a:cs typeface="+mn-cs"/>
            </a:endParaRPr>
          </a:p>
          <a:p>
            <a:pPr marL="171450" lvl="0" indent="-171450">
              <a:buFont typeface="Arial" charset="0"/>
              <a:buChar char="•"/>
            </a:pPr>
            <a:r>
              <a:rPr lang="en-GB" sz="1200" kern="1200" dirty="0" smtClean="0">
                <a:solidFill>
                  <a:schemeClr val="tx1"/>
                </a:solidFill>
                <a:effectLst/>
                <a:latin typeface="+mn-lt"/>
                <a:ea typeface="+mn-ea"/>
                <a:cs typeface="+mn-cs"/>
              </a:rPr>
              <a:t>Women’s lack of access to and control over resources limits their economic autonomy and increases their vulnerability to economic, social, and political changes.</a:t>
            </a:r>
            <a:endParaRPr lang="en-US" sz="1200" kern="1200" dirty="0" smtClean="0">
              <a:solidFill>
                <a:schemeClr val="tx1"/>
              </a:solidFill>
              <a:effectLst/>
              <a:latin typeface="+mn-lt"/>
              <a:ea typeface="+mn-ea"/>
              <a:cs typeface="+mn-cs"/>
            </a:endParaRPr>
          </a:p>
          <a:p>
            <a:pPr marL="171450" lvl="0" indent="-171450">
              <a:buFont typeface="Arial" charset="0"/>
              <a:buChar char="•"/>
            </a:pPr>
            <a:r>
              <a:rPr lang="en-US" sz="1200" kern="1200" dirty="0" smtClean="0">
                <a:solidFill>
                  <a:schemeClr val="tx1"/>
                </a:solidFill>
                <a:effectLst/>
                <a:latin typeface="+mn-lt"/>
                <a:ea typeface="+mn-ea"/>
                <a:cs typeface="+mn-cs"/>
              </a:rPr>
              <a:t>Single female headed households are more likely to be poor than male-headed households.</a:t>
            </a:r>
          </a:p>
          <a:p>
            <a:pPr marL="171450" indent="-171450">
              <a:buFont typeface="Arial" charset="0"/>
              <a:buChar char="•"/>
            </a:pPr>
            <a:r>
              <a:rPr lang="en-GB" sz="1200" kern="1200" dirty="0" smtClean="0">
                <a:solidFill>
                  <a:schemeClr val="tx1"/>
                </a:solidFill>
                <a:effectLst/>
                <a:latin typeface="+mn-lt"/>
                <a:ea typeface="+mn-ea"/>
                <a:cs typeface="+mn-cs"/>
              </a:rPr>
              <a:t>Single mothers with children have higher poverty rates than single fathers with children. </a:t>
            </a:r>
            <a:r>
              <a:rPr lang="en-US" sz="1200" kern="1200" dirty="0" smtClean="0">
                <a:solidFill>
                  <a:schemeClr val="tx1"/>
                </a:solidFill>
                <a:effectLst/>
                <a:latin typeface="+mn-lt"/>
                <a:ea typeface="+mn-ea"/>
                <a:cs typeface="+mn-cs"/>
              </a:rPr>
              <a:t>(</a:t>
            </a:r>
            <a:r>
              <a:rPr lang="en-US" sz="1200" i="1" kern="1200" dirty="0" smtClean="0">
                <a:solidFill>
                  <a:schemeClr val="tx1"/>
                </a:solidFill>
                <a:effectLst/>
                <a:latin typeface="+mn-lt"/>
                <a:ea typeface="+mn-ea"/>
                <a:cs typeface="+mn-cs"/>
              </a:rPr>
              <a:t>The World’s Women 2010: Trends and Statistics</a:t>
            </a:r>
            <a:r>
              <a:rPr lang="en-US" sz="1200" kern="1200" dirty="0" smtClean="0">
                <a:solidFill>
                  <a:schemeClr val="tx1"/>
                </a:solidFill>
                <a:effectLst/>
                <a:latin typeface="+mn-lt"/>
                <a:ea typeface="+mn-ea"/>
                <a:cs typeface="+mn-cs"/>
              </a:rPr>
              <a:t>. United Nations, New York, 2010)</a:t>
            </a:r>
            <a:r>
              <a:rPr lang="en-US" dirty="0" smtClean="0">
                <a:effectLst/>
              </a:rPr>
              <a:t> </a:t>
            </a:r>
            <a:endParaRPr lang="en-US" dirty="0"/>
          </a:p>
        </p:txBody>
      </p:sp>
      <p:sp>
        <p:nvSpPr>
          <p:cNvPr id="4" name="Slide Number Placeholder 3"/>
          <p:cNvSpPr>
            <a:spLocks noGrp="1"/>
          </p:cNvSpPr>
          <p:nvPr>
            <p:ph type="sldNum" sz="quarter" idx="10"/>
          </p:nvPr>
        </p:nvSpPr>
        <p:spPr/>
        <p:txBody>
          <a:bodyPr/>
          <a:lstStyle/>
          <a:p>
            <a:fld id="{B1465CE5-B850-C14A-BFDD-B8C3CDF92D09}" type="slidenum">
              <a:rPr lang="en-US" smtClean="0"/>
              <a:t>3</a:t>
            </a:fld>
            <a:endParaRPr lang="en-US"/>
          </a:p>
        </p:txBody>
      </p:sp>
    </p:spTree>
    <p:extLst>
      <p:ext uri="{BB962C8B-B14F-4D97-AF65-F5344CB8AC3E}">
        <p14:creationId xmlns:p14="http://schemas.microsoft.com/office/powerpoint/2010/main" val="1741243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1" kern="1200" dirty="0" smtClean="0">
                <a:solidFill>
                  <a:schemeClr val="tx1"/>
                </a:solidFill>
                <a:effectLst/>
                <a:latin typeface="+mn-lt"/>
                <a:ea typeface="+mn-ea"/>
                <a:cs typeface="+mn-cs"/>
              </a:rPr>
              <a:t>GOD’S REQUEST</a:t>
            </a:r>
          </a:p>
          <a:p>
            <a:endParaRPr lang="en-US" sz="1200" kern="1200" dirty="0" smtClean="0">
              <a:solidFill>
                <a:schemeClr val="tx1"/>
              </a:solidFill>
              <a:effectLst/>
              <a:latin typeface="+mn-lt"/>
              <a:ea typeface="+mn-ea"/>
              <a:cs typeface="+mn-cs"/>
            </a:endParaRPr>
          </a:p>
          <a:p>
            <a:r>
              <a:rPr lang="en-GB" sz="1200" i="1" kern="1200" dirty="0" smtClean="0">
                <a:solidFill>
                  <a:schemeClr val="tx1"/>
                </a:solidFill>
                <a:effectLst/>
                <a:latin typeface="+mn-lt"/>
                <a:ea typeface="+mn-ea"/>
                <a:cs typeface="+mn-cs"/>
              </a:rPr>
              <a:t> “For the poor will never cease from the land; therefore I command you, saying, ‘You shall open your hand wide to your brother, to your poor and your needy, in your land.’”</a:t>
            </a:r>
            <a:r>
              <a:rPr lang="en-GB" sz="1200" kern="1200" dirty="0" smtClean="0">
                <a:solidFill>
                  <a:schemeClr val="tx1"/>
                </a:solidFill>
                <a:effectLst/>
                <a:latin typeface="+mn-lt"/>
                <a:ea typeface="+mn-ea"/>
                <a:cs typeface="+mn-cs"/>
              </a:rPr>
              <a:t>  Deuteronomy 15:11 (NKJV)</a:t>
            </a:r>
          </a:p>
          <a:p>
            <a:endParaRPr lang="en-US" sz="1200" kern="1200" dirty="0" smtClean="0">
              <a:solidFill>
                <a:schemeClr val="tx1"/>
              </a:solidFill>
              <a:effectLst/>
              <a:latin typeface="+mn-lt"/>
              <a:ea typeface="+mn-ea"/>
              <a:cs typeface="+mn-cs"/>
            </a:endParaRPr>
          </a:p>
          <a:p>
            <a:r>
              <a:rPr lang="en-GB" sz="1200" i="1" kern="1200" dirty="0" smtClean="0">
                <a:solidFill>
                  <a:schemeClr val="tx1"/>
                </a:solidFill>
                <a:effectLst/>
                <a:latin typeface="+mn-lt"/>
                <a:ea typeface="+mn-ea"/>
                <a:cs typeface="+mn-cs"/>
              </a:rPr>
              <a:t>“The work of the gospel is to be carried by means of our liberality….when you meet suffering souls who need help, give it to them. When you find those who are hungry, feed them. In doing this you will be working in lines of Christ’s ministry. The Master’s holy work was a benevolent work. Let our people everywhere be encouraged to have a part in it.”</a:t>
            </a:r>
            <a:r>
              <a:rPr lang="en-GB" sz="1200" kern="1200" dirty="0" smtClean="0">
                <a:solidFill>
                  <a:schemeClr val="tx1"/>
                </a:solidFill>
                <a:effectLst/>
                <a:latin typeface="+mn-lt"/>
                <a:ea typeface="+mn-ea"/>
                <a:cs typeface="+mn-cs"/>
              </a:rPr>
              <a:t>  (E. G. White. </a:t>
            </a:r>
            <a:r>
              <a:rPr lang="en-GB" sz="1200" i="1" kern="1200" dirty="0" smtClean="0">
                <a:solidFill>
                  <a:schemeClr val="tx1"/>
                </a:solidFill>
                <a:effectLst/>
                <a:latin typeface="+mn-lt"/>
                <a:ea typeface="+mn-ea"/>
                <a:cs typeface="+mn-cs"/>
              </a:rPr>
              <a:t>Welfare Ministry</a:t>
            </a:r>
            <a:r>
              <a:rPr lang="en-GB" sz="1200" kern="1200" dirty="0" smtClean="0">
                <a:solidFill>
                  <a:schemeClr val="tx1"/>
                </a:solidFill>
                <a:effectLst/>
                <a:latin typeface="+mn-lt"/>
                <a:ea typeface="+mn-ea"/>
                <a:cs typeface="+mn-cs"/>
              </a:rPr>
              <a:t>, p. 29)</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B1465CE5-B850-C14A-BFDD-B8C3CDF92D09}" type="slidenum">
              <a:rPr lang="en-US" smtClean="0"/>
              <a:t>4</a:t>
            </a:fld>
            <a:endParaRPr lang="en-US"/>
          </a:p>
        </p:txBody>
      </p:sp>
    </p:spTree>
    <p:extLst>
      <p:ext uri="{BB962C8B-B14F-4D97-AF65-F5344CB8AC3E}">
        <p14:creationId xmlns:p14="http://schemas.microsoft.com/office/powerpoint/2010/main" val="130699587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1" kern="1200" dirty="0" smtClean="0">
                <a:solidFill>
                  <a:schemeClr val="tx1"/>
                </a:solidFill>
                <a:effectLst/>
                <a:latin typeface="+mn-lt"/>
                <a:ea typeface="+mn-ea"/>
                <a:cs typeface="+mn-cs"/>
              </a:rPr>
              <a:t>OUR RESPONSE</a:t>
            </a:r>
          </a:p>
          <a:p>
            <a:endParaRPr lang="en-US" sz="1200" kern="1200" dirty="0" smtClean="0">
              <a:solidFill>
                <a:schemeClr val="tx1"/>
              </a:solidFill>
              <a:effectLst/>
              <a:latin typeface="+mn-lt"/>
              <a:ea typeface="+mn-ea"/>
              <a:cs typeface="+mn-cs"/>
            </a:endParaRPr>
          </a:p>
          <a:p>
            <a:r>
              <a:rPr lang="en-GB" sz="1200" i="1" kern="1200" dirty="0" smtClean="0">
                <a:solidFill>
                  <a:schemeClr val="tx1"/>
                </a:solidFill>
                <a:effectLst/>
                <a:latin typeface="+mn-lt"/>
                <a:ea typeface="+mn-ea"/>
                <a:cs typeface="+mn-cs"/>
              </a:rPr>
              <a:t>“The poor should be treated with as much interest and attention as the rich. The practice of </a:t>
            </a:r>
            <a:r>
              <a:rPr lang="en-GB" sz="1200" i="1" kern="1200" dirty="0" err="1" smtClean="0">
                <a:solidFill>
                  <a:schemeClr val="tx1"/>
                </a:solidFill>
                <a:effectLst/>
                <a:latin typeface="+mn-lt"/>
                <a:ea typeface="+mn-ea"/>
                <a:cs typeface="+mn-cs"/>
              </a:rPr>
              <a:t>honoring</a:t>
            </a:r>
            <a:r>
              <a:rPr lang="en-GB" sz="1200" i="1" kern="1200" dirty="0" smtClean="0">
                <a:solidFill>
                  <a:schemeClr val="tx1"/>
                </a:solidFill>
                <a:effectLst/>
                <a:latin typeface="+mn-lt"/>
                <a:ea typeface="+mn-ea"/>
                <a:cs typeface="+mn-cs"/>
              </a:rPr>
              <a:t> the rich and slighting and neglecting the poor is a crime in the sight of God</a:t>
            </a:r>
            <a:r>
              <a:rPr lang="en-GB" sz="1200" kern="1200" dirty="0" smtClean="0">
                <a:solidFill>
                  <a:schemeClr val="tx1"/>
                </a:solidFill>
                <a:effectLst/>
                <a:latin typeface="+mn-lt"/>
                <a:ea typeface="+mn-ea"/>
                <a:cs typeface="+mn-cs"/>
              </a:rPr>
              <a:t>” (E. G. White, </a:t>
            </a:r>
            <a:r>
              <a:rPr lang="en-GB" sz="1200" i="1" kern="1200" dirty="0" smtClean="0">
                <a:solidFill>
                  <a:schemeClr val="tx1"/>
                </a:solidFill>
                <a:effectLst/>
                <a:latin typeface="+mn-lt"/>
                <a:ea typeface="+mn-ea"/>
                <a:cs typeface="+mn-cs"/>
              </a:rPr>
              <a:t>Testimonies for the Church</a:t>
            </a:r>
            <a:r>
              <a:rPr lang="en-GB" sz="1200" kern="1200" dirty="0" smtClean="0">
                <a:solidFill>
                  <a:schemeClr val="tx1"/>
                </a:solidFill>
                <a:effectLst/>
                <a:latin typeface="+mn-lt"/>
                <a:ea typeface="+mn-ea"/>
                <a:cs typeface="+mn-cs"/>
              </a:rPr>
              <a:t>, Vol. 4, p. 550).</a:t>
            </a:r>
          </a:p>
          <a:p>
            <a:endParaRPr lang="en-US" sz="1200" kern="1200" dirty="0" smtClean="0">
              <a:solidFill>
                <a:schemeClr val="tx1"/>
              </a:solidFill>
              <a:effectLst/>
              <a:latin typeface="+mn-lt"/>
              <a:ea typeface="+mn-ea"/>
              <a:cs typeface="+mn-cs"/>
            </a:endParaRPr>
          </a:p>
          <a:p>
            <a:r>
              <a:rPr lang="en-US" sz="1200" i="1" kern="1200" dirty="0" smtClean="0">
                <a:solidFill>
                  <a:schemeClr val="tx1"/>
                </a:solidFill>
                <a:effectLst/>
                <a:latin typeface="+mn-lt"/>
                <a:ea typeface="+mn-ea"/>
                <a:cs typeface="+mn-cs"/>
              </a:rPr>
              <a:t>“When God blesses you financially, don’t raise your standard of living. Raise your standard of giving.”</a:t>
            </a:r>
            <a:r>
              <a:rPr lang="en-US" sz="1200" kern="1200" dirty="0" smtClean="0">
                <a:solidFill>
                  <a:schemeClr val="tx1"/>
                </a:solidFill>
                <a:effectLst/>
                <a:latin typeface="+mn-lt"/>
                <a:ea typeface="+mn-ea"/>
                <a:cs typeface="+mn-cs"/>
              </a:rPr>
              <a:t> Mark </a:t>
            </a:r>
            <a:r>
              <a:rPr lang="en-US" sz="1200" kern="1200" dirty="0" err="1" smtClean="0">
                <a:solidFill>
                  <a:schemeClr val="tx1"/>
                </a:solidFill>
                <a:effectLst/>
                <a:latin typeface="+mn-lt"/>
                <a:ea typeface="+mn-ea"/>
                <a:cs typeface="+mn-cs"/>
              </a:rPr>
              <a:t>Batterson</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B1465CE5-B850-C14A-BFDD-B8C3CDF92D09}" type="slidenum">
              <a:rPr lang="en-US" smtClean="0"/>
              <a:t>5</a:t>
            </a:fld>
            <a:endParaRPr lang="en-US"/>
          </a:p>
        </p:txBody>
      </p:sp>
    </p:spTree>
    <p:extLst>
      <p:ext uri="{BB962C8B-B14F-4D97-AF65-F5344CB8AC3E}">
        <p14:creationId xmlns:p14="http://schemas.microsoft.com/office/powerpoint/2010/main" val="21492791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smtClean="0">
                <a:solidFill>
                  <a:schemeClr val="tx1"/>
                </a:solidFill>
                <a:effectLst/>
                <a:latin typeface="+mn-lt"/>
                <a:ea typeface="+mn-ea"/>
                <a:cs typeface="+mn-cs"/>
              </a:rPr>
              <a:t>Prayer of</a:t>
            </a:r>
            <a:r>
              <a:rPr lang="en-US" sz="1200" b="1" kern="1200" baseline="0" dirty="0" smtClean="0">
                <a:solidFill>
                  <a:schemeClr val="tx1"/>
                </a:solidFill>
                <a:effectLst/>
                <a:latin typeface="+mn-lt"/>
                <a:ea typeface="+mn-ea"/>
                <a:cs typeface="+mn-cs"/>
              </a:rPr>
              <a:t> Commitment </a:t>
            </a:r>
          </a:p>
          <a:p>
            <a:endParaRPr lang="en-US"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Father God, as I see the needs around me, help me to be compassionate and willing to respond with appropriate action. Amen.</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B1465CE5-B850-C14A-BFDD-B8C3CDF92D09}" type="slidenum">
              <a:rPr lang="en-US" smtClean="0"/>
              <a:t>6</a:t>
            </a:fld>
            <a:endParaRPr lang="en-US"/>
          </a:p>
        </p:txBody>
      </p:sp>
    </p:spTree>
    <p:extLst>
      <p:ext uri="{BB962C8B-B14F-4D97-AF65-F5344CB8AC3E}">
        <p14:creationId xmlns:p14="http://schemas.microsoft.com/office/powerpoint/2010/main" val="92547335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632014"/>
            <a:ext cx="4114800" cy="3086100"/>
          </a:xfrm>
        </p:spPr>
      </p:sp>
      <p:sp>
        <p:nvSpPr>
          <p:cNvPr id="3" name="Notes Placeholder 2"/>
          <p:cNvSpPr>
            <a:spLocks noGrp="1"/>
          </p:cNvSpPr>
          <p:nvPr>
            <p:ph type="body" idx="1"/>
          </p:nvPr>
        </p:nvSpPr>
        <p:spPr>
          <a:xfrm>
            <a:off x="685800" y="3781988"/>
            <a:ext cx="5486400" cy="3600450"/>
          </a:xfrm>
        </p:spPr>
        <p:txBody>
          <a:bodyPr/>
          <a:lstStyle/>
          <a:p>
            <a:r>
              <a:rPr lang="en-GB" sz="1200" b="1" kern="1200" dirty="0" smtClean="0">
                <a:solidFill>
                  <a:schemeClr val="tx1"/>
                </a:solidFill>
                <a:effectLst/>
                <a:latin typeface="+mn-lt"/>
                <a:ea typeface="+mn-ea"/>
                <a:cs typeface="+mn-cs"/>
              </a:rPr>
              <a:t>HOW TO BEGIN</a:t>
            </a:r>
          </a:p>
          <a:p>
            <a:endParaRPr lang="en-US" sz="1200" kern="1200" dirty="0" smtClean="0">
              <a:solidFill>
                <a:schemeClr val="tx1"/>
              </a:solidFill>
              <a:effectLst/>
              <a:latin typeface="+mn-lt"/>
              <a:ea typeface="+mn-ea"/>
              <a:cs typeface="+mn-cs"/>
            </a:endParaRPr>
          </a:p>
          <a:p>
            <a:pPr marL="171450" lvl="0" indent="-171450">
              <a:buFont typeface="Arial" charset="0"/>
              <a:buChar char="•"/>
            </a:pPr>
            <a:r>
              <a:rPr lang="en-GB" sz="1200" kern="1200" dirty="0" smtClean="0">
                <a:solidFill>
                  <a:schemeClr val="tx1"/>
                </a:solidFill>
                <a:effectLst/>
                <a:latin typeface="+mn-lt"/>
                <a:ea typeface="+mn-ea"/>
                <a:cs typeface="+mn-cs"/>
              </a:rPr>
              <a:t>Before beginning any community service initiative or ministry, undertake a survey to identify felt needs in the community. </a:t>
            </a:r>
          </a:p>
          <a:p>
            <a:pPr lvl="0"/>
            <a:endParaRPr lang="en-US" sz="1200" kern="1200" dirty="0" smtClean="0">
              <a:solidFill>
                <a:schemeClr val="tx1"/>
              </a:solidFill>
              <a:effectLst/>
              <a:latin typeface="+mn-lt"/>
              <a:ea typeface="+mn-ea"/>
              <a:cs typeface="+mn-cs"/>
            </a:endParaRPr>
          </a:p>
          <a:p>
            <a:pPr marL="171450" lvl="0" indent="-171450">
              <a:buFont typeface="Arial" charset="0"/>
              <a:buChar char="•"/>
            </a:pPr>
            <a:r>
              <a:rPr lang="en-GB" sz="1200" kern="1200" dirty="0" smtClean="0">
                <a:solidFill>
                  <a:schemeClr val="tx1"/>
                </a:solidFill>
                <a:effectLst/>
                <a:latin typeface="+mn-lt"/>
                <a:ea typeface="+mn-ea"/>
                <a:cs typeface="+mn-cs"/>
              </a:rPr>
              <a:t>Undertake a survey to review the urgent needs of women in the church and community who may be impacted by poverty. Engage the help of external agencies that specialize in this area of work.</a:t>
            </a:r>
            <a:endParaRPr lang="en-US" sz="1200" kern="1200" dirty="0" smtClean="0">
              <a:solidFill>
                <a:schemeClr val="tx1"/>
              </a:solidFill>
              <a:effectLst/>
              <a:latin typeface="+mn-lt"/>
              <a:ea typeface="+mn-ea"/>
              <a:cs typeface="+mn-cs"/>
            </a:endParaRPr>
          </a:p>
          <a:p>
            <a:pPr marL="171450" lvl="0" indent="-171450">
              <a:buFont typeface="Arial" charset="0"/>
              <a:buChar char="•"/>
            </a:pPr>
            <a:r>
              <a:rPr lang="en-GB" sz="1200" kern="1200" dirty="0" smtClean="0">
                <a:solidFill>
                  <a:schemeClr val="tx1"/>
                </a:solidFill>
                <a:effectLst/>
                <a:latin typeface="+mn-lt"/>
                <a:ea typeface="+mn-ea"/>
                <a:cs typeface="+mn-cs"/>
              </a:rPr>
              <a:t>Use the information gained from the survey to help you and your team plan your project and prioritize your activities.</a:t>
            </a:r>
            <a:endParaRPr lang="en-US" sz="1200" kern="1200" dirty="0" smtClean="0">
              <a:solidFill>
                <a:schemeClr val="tx1"/>
              </a:solidFill>
              <a:effectLst/>
              <a:latin typeface="+mn-lt"/>
              <a:ea typeface="+mn-ea"/>
              <a:cs typeface="+mn-cs"/>
            </a:endParaRPr>
          </a:p>
          <a:p>
            <a:pPr marL="171450" lvl="0" indent="-171450">
              <a:buFont typeface="Arial" charset="0"/>
              <a:buChar char="•"/>
            </a:pPr>
            <a:r>
              <a:rPr lang="en-GB" sz="1200" kern="1200" dirty="0" err="1" smtClean="0">
                <a:solidFill>
                  <a:schemeClr val="tx1"/>
                </a:solidFill>
                <a:effectLst/>
                <a:latin typeface="+mn-lt"/>
                <a:ea typeface="+mn-ea"/>
                <a:cs typeface="+mn-cs"/>
              </a:rPr>
              <a:t>Endeavor</a:t>
            </a:r>
            <a:r>
              <a:rPr lang="en-GB" sz="1200" kern="1200" dirty="0" smtClean="0">
                <a:solidFill>
                  <a:schemeClr val="tx1"/>
                </a:solidFill>
                <a:effectLst/>
                <a:latin typeface="+mn-lt"/>
                <a:ea typeface="+mn-ea"/>
                <a:cs typeface="+mn-cs"/>
              </a:rPr>
              <a:t> to meet the individuals most affected and spend time listening to them.</a:t>
            </a:r>
            <a:endParaRPr lang="en-US" sz="1200" kern="1200" dirty="0" smtClean="0">
              <a:solidFill>
                <a:schemeClr val="tx1"/>
              </a:solidFill>
              <a:effectLst/>
              <a:latin typeface="+mn-lt"/>
              <a:ea typeface="+mn-ea"/>
              <a:cs typeface="+mn-cs"/>
            </a:endParaRPr>
          </a:p>
          <a:p>
            <a:pPr marL="171450" lvl="0" indent="-171450">
              <a:buFont typeface="Arial" charset="0"/>
              <a:buChar char="•"/>
            </a:pPr>
            <a:r>
              <a:rPr lang="en-GB" sz="1200" kern="1200" dirty="0" smtClean="0">
                <a:solidFill>
                  <a:schemeClr val="tx1"/>
                </a:solidFill>
                <a:effectLst/>
                <a:latin typeface="+mn-lt"/>
                <a:ea typeface="+mn-ea"/>
                <a:cs typeface="+mn-cs"/>
              </a:rPr>
              <a:t>Share this information with your local church board and membership to gain their support and assistance.</a:t>
            </a:r>
            <a:endParaRPr lang="en-US" sz="1200" kern="1200" dirty="0" smtClean="0">
              <a:solidFill>
                <a:schemeClr val="tx1"/>
              </a:solidFill>
              <a:effectLst/>
              <a:latin typeface="+mn-lt"/>
              <a:ea typeface="+mn-ea"/>
              <a:cs typeface="+mn-cs"/>
            </a:endParaRPr>
          </a:p>
          <a:p>
            <a:pPr marL="171450" lvl="0" indent="-171450">
              <a:buFont typeface="Arial" charset="0"/>
              <a:buChar char="•"/>
            </a:pPr>
            <a:r>
              <a:rPr lang="en-GB" sz="1200" kern="1200" dirty="0" smtClean="0">
                <a:solidFill>
                  <a:schemeClr val="tx1"/>
                </a:solidFill>
                <a:effectLst/>
                <a:latin typeface="+mn-lt"/>
                <a:ea typeface="+mn-ea"/>
                <a:cs typeface="+mn-cs"/>
              </a:rPr>
              <a:t>Where appropriate, work with local advocacy groups that may be able to offer additional advice, expertise and assistance.</a:t>
            </a:r>
            <a:endParaRPr lang="en-US" sz="1200" kern="1200" dirty="0" smtClean="0">
              <a:solidFill>
                <a:schemeClr val="tx1"/>
              </a:solidFill>
              <a:effectLst/>
              <a:latin typeface="+mn-lt"/>
              <a:ea typeface="+mn-ea"/>
              <a:cs typeface="+mn-cs"/>
            </a:endParaRPr>
          </a:p>
          <a:p>
            <a:pPr marL="171450" lvl="0" indent="-171450">
              <a:buFont typeface="Arial" charset="0"/>
              <a:buChar char="•"/>
            </a:pPr>
            <a:r>
              <a:rPr lang="en-GB" sz="1200" kern="1200" dirty="0" smtClean="0">
                <a:solidFill>
                  <a:schemeClr val="tx1"/>
                </a:solidFill>
                <a:effectLst/>
                <a:latin typeface="+mn-lt"/>
                <a:ea typeface="+mn-ea"/>
                <a:cs typeface="+mn-cs"/>
              </a:rPr>
              <a:t>In promoting this form of outreach, alert women in the church and community of the diverse opportunities for service in this ministry.</a:t>
            </a:r>
            <a:endParaRPr lang="en-US" sz="1200" kern="1200" dirty="0" smtClean="0">
              <a:solidFill>
                <a:schemeClr val="tx1"/>
              </a:solidFill>
              <a:effectLst/>
              <a:latin typeface="+mn-lt"/>
              <a:ea typeface="+mn-ea"/>
              <a:cs typeface="+mn-cs"/>
            </a:endParaRPr>
          </a:p>
          <a:p>
            <a:pPr marL="171450" lvl="0" indent="-171450">
              <a:buFont typeface="Arial" charset="0"/>
              <a:buChar char="•"/>
            </a:pPr>
            <a:r>
              <a:rPr lang="en-GB" sz="1200" kern="1200" dirty="0" smtClean="0">
                <a:solidFill>
                  <a:schemeClr val="tx1"/>
                </a:solidFill>
                <a:effectLst/>
                <a:latin typeface="+mn-lt"/>
                <a:ea typeface="+mn-ea"/>
                <a:cs typeface="+mn-cs"/>
              </a:rPr>
              <a:t>Form a project team, select a coordinator, and delegate duties for each individual.</a:t>
            </a:r>
            <a:endParaRPr lang="en-US" sz="1200" kern="1200" dirty="0" smtClean="0">
              <a:solidFill>
                <a:schemeClr val="tx1"/>
              </a:solidFill>
              <a:effectLst/>
              <a:latin typeface="+mn-lt"/>
              <a:ea typeface="+mn-ea"/>
              <a:cs typeface="+mn-cs"/>
            </a:endParaRPr>
          </a:p>
          <a:p>
            <a:pPr marL="171450" lvl="0" indent="-171450">
              <a:buFont typeface="Arial" charset="0"/>
              <a:buChar char="•"/>
            </a:pPr>
            <a:r>
              <a:rPr lang="en-GB" sz="1200" kern="1200" dirty="0" smtClean="0">
                <a:solidFill>
                  <a:schemeClr val="tx1"/>
                </a:solidFill>
                <a:effectLst/>
                <a:latin typeface="+mn-lt"/>
                <a:ea typeface="+mn-ea"/>
                <a:cs typeface="+mn-cs"/>
              </a:rPr>
              <a:t>Prioritize your plans and programs according to the most urgent needs identified in the survey.</a:t>
            </a:r>
            <a:endParaRPr lang="en-US" sz="1200" kern="1200" dirty="0" smtClean="0">
              <a:solidFill>
                <a:schemeClr val="tx1"/>
              </a:solidFill>
              <a:effectLst/>
              <a:latin typeface="+mn-lt"/>
              <a:ea typeface="+mn-ea"/>
              <a:cs typeface="+mn-cs"/>
            </a:endParaRPr>
          </a:p>
          <a:p>
            <a:pPr marL="171450" lvl="0" indent="-171450">
              <a:buFont typeface="Arial" charset="0"/>
              <a:buChar char="•"/>
            </a:pPr>
            <a:r>
              <a:rPr lang="en-GB" sz="1200" kern="1200" dirty="0" smtClean="0">
                <a:solidFill>
                  <a:schemeClr val="tx1"/>
                </a:solidFill>
                <a:effectLst/>
                <a:latin typeface="+mn-lt"/>
                <a:ea typeface="+mn-ea"/>
                <a:cs typeface="+mn-cs"/>
              </a:rPr>
              <a:t>Organize a prayer team to pray for this ministry and the activities you will undertake.</a:t>
            </a:r>
            <a:endParaRPr lang="en-US" sz="1200" kern="1200" dirty="0" smtClean="0">
              <a:solidFill>
                <a:schemeClr val="tx1"/>
              </a:solidFill>
              <a:effectLst/>
              <a:latin typeface="+mn-lt"/>
              <a:ea typeface="+mn-ea"/>
              <a:cs typeface="+mn-cs"/>
            </a:endParaRPr>
          </a:p>
          <a:p>
            <a:pPr marL="171450" lvl="0" indent="-171450">
              <a:buFont typeface="Arial" charset="0"/>
              <a:buChar char="•"/>
            </a:pPr>
            <a:r>
              <a:rPr lang="en-GB" sz="1200" kern="1200" dirty="0" smtClean="0">
                <a:solidFill>
                  <a:schemeClr val="tx1"/>
                </a:solidFill>
                <a:effectLst/>
                <a:latin typeface="+mn-lt"/>
                <a:ea typeface="+mn-ea"/>
                <a:cs typeface="+mn-cs"/>
              </a:rPr>
              <a:t>Work with your church pastor and other church departments, such as community services, deacons and deaconesses, and Children, Family, Health, and Women’s Ministries.</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B1465CE5-B850-C14A-BFDD-B8C3CDF92D09}" type="slidenum">
              <a:rPr lang="en-US" smtClean="0"/>
              <a:t>7</a:t>
            </a:fld>
            <a:endParaRPr lang="en-US"/>
          </a:p>
        </p:txBody>
      </p:sp>
    </p:spTree>
    <p:extLst>
      <p:ext uri="{BB962C8B-B14F-4D97-AF65-F5344CB8AC3E}">
        <p14:creationId xmlns:p14="http://schemas.microsoft.com/office/powerpoint/2010/main" val="140652587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1" kern="1200" dirty="0" smtClean="0">
                <a:solidFill>
                  <a:schemeClr val="tx1"/>
                </a:solidFill>
                <a:effectLst/>
                <a:latin typeface="+mn-lt"/>
                <a:ea typeface="+mn-ea"/>
                <a:cs typeface="+mn-cs"/>
              </a:rPr>
              <a:t>MINISTRY RESOURCES </a:t>
            </a:r>
          </a:p>
          <a:p>
            <a:endParaRPr lang="en-US" sz="1200" kern="1200" dirty="0" smtClean="0">
              <a:solidFill>
                <a:schemeClr val="tx1"/>
              </a:solidFill>
              <a:effectLst/>
              <a:latin typeface="+mn-lt"/>
              <a:ea typeface="+mn-ea"/>
              <a:cs typeface="+mn-cs"/>
            </a:endParaRPr>
          </a:p>
          <a:p>
            <a:pPr marL="171450" lvl="0" indent="-171450">
              <a:buFont typeface="Arial" charset="0"/>
              <a:buChar char="•"/>
            </a:pPr>
            <a:r>
              <a:rPr lang="en-GB" sz="1200" kern="1200" dirty="0" smtClean="0">
                <a:solidFill>
                  <a:schemeClr val="tx1"/>
                </a:solidFill>
                <a:effectLst/>
                <a:latin typeface="+mn-lt"/>
                <a:ea typeface="+mn-ea"/>
                <a:cs typeface="+mn-cs"/>
              </a:rPr>
              <a:t>Create breakfast, lunch, and supper clubs for families in need.</a:t>
            </a:r>
            <a:endParaRPr lang="en-US" sz="1200" kern="1200" dirty="0" smtClean="0">
              <a:solidFill>
                <a:schemeClr val="tx1"/>
              </a:solidFill>
              <a:effectLst/>
              <a:latin typeface="+mn-lt"/>
              <a:ea typeface="+mn-ea"/>
              <a:cs typeface="+mn-cs"/>
            </a:endParaRPr>
          </a:p>
          <a:p>
            <a:pPr marL="171450" lvl="0" indent="-171450">
              <a:buFont typeface="Arial" charset="0"/>
              <a:buChar char="•"/>
            </a:pPr>
            <a:r>
              <a:rPr lang="en-GB" sz="1200" kern="1200" dirty="0" smtClean="0">
                <a:solidFill>
                  <a:schemeClr val="tx1"/>
                </a:solidFill>
                <a:effectLst/>
                <a:latin typeface="+mn-lt"/>
                <a:ea typeface="+mn-ea"/>
                <a:cs typeface="+mn-cs"/>
              </a:rPr>
              <a:t>Offer debt counselling seminars.</a:t>
            </a:r>
            <a:endParaRPr lang="en-US" sz="1200" kern="1200" dirty="0" smtClean="0">
              <a:solidFill>
                <a:schemeClr val="tx1"/>
              </a:solidFill>
              <a:effectLst/>
              <a:latin typeface="+mn-lt"/>
              <a:ea typeface="+mn-ea"/>
              <a:cs typeface="+mn-cs"/>
            </a:endParaRPr>
          </a:p>
          <a:p>
            <a:pPr marL="171450" lvl="0" indent="-171450">
              <a:buFont typeface="Arial" charset="0"/>
              <a:buChar char="•"/>
            </a:pPr>
            <a:r>
              <a:rPr lang="en-GB" sz="1200" kern="1200" dirty="0" smtClean="0">
                <a:solidFill>
                  <a:schemeClr val="tx1"/>
                </a:solidFill>
                <a:effectLst/>
                <a:latin typeface="+mn-lt"/>
                <a:ea typeface="+mn-ea"/>
                <a:cs typeface="+mn-cs"/>
              </a:rPr>
              <a:t>Develop and implement anti-poverty projects in collaboration with other church departments and community organizations.</a:t>
            </a:r>
            <a:endParaRPr lang="en-US" sz="1200" kern="1200" dirty="0" smtClean="0">
              <a:solidFill>
                <a:schemeClr val="tx1"/>
              </a:solidFill>
              <a:effectLst/>
              <a:latin typeface="+mn-lt"/>
              <a:ea typeface="+mn-ea"/>
              <a:cs typeface="+mn-cs"/>
            </a:endParaRPr>
          </a:p>
          <a:p>
            <a:pPr marL="171450" lvl="0" indent="-171450">
              <a:buFont typeface="Arial" charset="0"/>
              <a:buChar char="•"/>
            </a:pPr>
            <a:r>
              <a:rPr lang="en-GB" sz="1200" kern="1200" dirty="0" smtClean="0">
                <a:solidFill>
                  <a:schemeClr val="tx1"/>
                </a:solidFill>
                <a:effectLst/>
                <a:latin typeface="+mn-lt"/>
                <a:ea typeface="+mn-ea"/>
                <a:cs typeface="+mn-cs"/>
              </a:rPr>
              <a:t>Develop a community vegetable garden.</a:t>
            </a:r>
            <a:endParaRPr lang="en-US" sz="1200" kern="1200" dirty="0" smtClean="0">
              <a:solidFill>
                <a:schemeClr val="tx1"/>
              </a:solidFill>
              <a:effectLst/>
              <a:latin typeface="+mn-lt"/>
              <a:ea typeface="+mn-ea"/>
              <a:cs typeface="+mn-cs"/>
            </a:endParaRPr>
          </a:p>
          <a:p>
            <a:pPr marL="171450" lvl="0" indent="-171450">
              <a:buFont typeface="Arial" charset="0"/>
              <a:buChar char="•"/>
            </a:pPr>
            <a:r>
              <a:rPr lang="en-GB" sz="1200" kern="1200" dirty="0" smtClean="0">
                <a:solidFill>
                  <a:schemeClr val="tx1"/>
                </a:solidFill>
                <a:effectLst/>
                <a:latin typeface="+mn-lt"/>
                <a:ea typeface="+mn-ea"/>
                <a:cs typeface="+mn-cs"/>
              </a:rPr>
              <a:t>Provide food baskets for needy families.</a:t>
            </a:r>
            <a:endParaRPr lang="en-US" sz="1200" kern="1200" dirty="0" smtClean="0">
              <a:solidFill>
                <a:schemeClr val="tx1"/>
              </a:solidFill>
              <a:effectLst/>
              <a:latin typeface="+mn-lt"/>
              <a:ea typeface="+mn-ea"/>
              <a:cs typeface="+mn-cs"/>
            </a:endParaRPr>
          </a:p>
          <a:p>
            <a:pPr marL="171450" lvl="0" indent="-171450">
              <a:buFont typeface="Arial" charset="0"/>
              <a:buChar char="•"/>
            </a:pPr>
            <a:r>
              <a:rPr lang="en-GB" sz="1200" kern="1200" dirty="0" smtClean="0">
                <a:solidFill>
                  <a:schemeClr val="tx1"/>
                </a:solidFill>
                <a:effectLst/>
                <a:latin typeface="+mn-lt"/>
                <a:ea typeface="+mn-ea"/>
                <a:cs typeface="+mn-cs"/>
              </a:rPr>
              <a:t>Offer grief recovery and other relevant support groups.</a:t>
            </a:r>
            <a:endParaRPr lang="en-US" sz="1200" kern="1200" dirty="0" smtClean="0">
              <a:solidFill>
                <a:schemeClr val="tx1"/>
              </a:solidFill>
              <a:effectLst/>
              <a:latin typeface="+mn-lt"/>
              <a:ea typeface="+mn-ea"/>
              <a:cs typeface="+mn-cs"/>
            </a:endParaRPr>
          </a:p>
          <a:p>
            <a:pPr marL="171450" lvl="0" indent="-171450">
              <a:buFont typeface="Arial" charset="0"/>
              <a:buChar char="•"/>
            </a:pPr>
            <a:r>
              <a:rPr lang="en-GB" sz="1200" kern="1200" dirty="0" smtClean="0">
                <a:solidFill>
                  <a:schemeClr val="tx1"/>
                </a:solidFill>
                <a:effectLst/>
                <a:latin typeface="+mn-lt"/>
                <a:ea typeface="+mn-ea"/>
                <a:cs typeface="+mn-cs"/>
              </a:rPr>
              <a:t>Offer seminars on money management.</a:t>
            </a:r>
            <a:endParaRPr lang="en-US" sz="1200" kern="1200" dirty="0" smtClean="0">
              <a:solidFill>
                <a:schemeClr val="tx1"/>
              </a:solidFill>
              <a:effectLst/>
              <a:latin typeface="+mn-lt"/>
              <a:ea typeface="+mn-ea"/>
              <a:cs typeface="+mn-cs"/>
            </a:endParaRPr>
          </a:p>
          <a:p>
            <a:pPr marL="171450" lvl="0" indent="-171450">
              <a:buFont typeface="Arial" charset="0"/>
              <a:buChar char="•"/>
            </a:pPr>
            <a:r>
              <a:rPr lang="en-GB" sz="1200" kern="1200" dirty="0" smtClean="0">
                <a:solidFill>
                  <a:schemeClr val="tx1"/>
                </a:solidFill>
                <a:effectLst/>
                <a:latin typeface="+mn-lt"/>
                <a:ea typeface="+mn-ea"/>
                <a:cs typeface="+mn-cs"/>
              </a:rPr>
              <a:t>Offer seminars on small business development. </a:t>
            </a:r>
            <a:endParaRPr lang="en-US" sz="1200" kern="1200" dirty="0" smtClean="0">
              <a:solidFill>
                <a:schemeClr val="tx1"/>
              </a:solidFill>
              <a:effectLst/>
              <a:latin typeface="+mn-lt"/>
              <a:ea typeface="+mn-ea"/>
              <a:cs typeface="+mn-cs"/>
            </a:endParaRPr>
          </a:p>
          <a:p>
            <a:pPr marL="171450" lvl="0" indent="-171450">
              <a:buFont typeface="Arial" charset="0"/>
              <a:buChar char="•"/>
            </a:pPr>
            <a:r>
              <a:rPr lang="en-GB" sz="1200" kern="1200" dirty="0" smtClean="0">
                <a:solidFill>
                  <a:schemeClr val="tx1"/>
                </a:solidFill>
                <a:effectLst/>
                <a:latin typeface="+mn-lt"/>
                <a:ea typeface="+mn-ea"/>
                <a:cs typeface="+mn-cs"/>
              </a:rPr>
              <a:t>Offer seminars on preparing for retirement.</a:t>
            </a:r>
            <a:endParaRPr lang="en-US" sz="1200" kern="1200" dirty="0" smtClean="0">
              <a:solidFill>
                <a:schemeClr val="tx1"/>
              </a:solidFill>
              <a:effectLst/>
              <a:latin typeface="+mn-lt"/>
              <a:ea typeface="+mn-ea"/>
              <a:cs typeface="+mn-cs"/>
            </a:endParaRPr>
          </a:p>
          <a:p>
            <a:pPr marL="171450" lvl="0" indent="-171450">
              <a:buFont typeface="Arial" charset="0"/>
              <a:buChar char="•"/>
            </a:pPr>
            <a:r>
              <a:rPr lang="en-GB" sz="1200" kern="1200" dirty="0" smtClean="0">
                <a:solidFill>
                  <a:schemeClr val="tx1"/>
                </a:solidFill>
                <a:effectLst/>
                <a:latin typeface="+mn-lt"/>
                <a:ea typeface="+mn-ea"/>
                <a:cs typeface="+mn-cs"/>
              </a:rPr>
              <a:t>Offer return to work/employment and recruitment opportunity workshops.</a:t>
            </a:r>
            <a:endParaRPr lang="en-US" sz="1200" kern="1200" dirty="0" smtClean="0">
              <a:solidFill>
                <a:schemeClr val="tx1"/>
              </a:solidFill>
              <a:effectLst/>
              <a:latin typeface="+mn-lt"/>
              <a:ea typeface="+mn-ea"/>
              <a:cs typeface="+mn-cs"/>
            </a:endParaRPr>
          </a:p>
          <a:p>
            <a:pPr marL="171450" lvl="0" indent="-171450">
              <a:buFont typeface="Arial" charset="0"/>
              <a:buChar char="•"/>
            </a:pPr>
            <a:r>
              <a:rPr lang="en-GB" sz="1200" kern="1200" dirty="0" smtClean="0">
                <a:solidFill>
                  <a:schemeClr val="tx1"/>
                </a:solidFill>
                <a:effectLst/>
                <a:latin typeface="+mn-lt"/>
                <a:ea typeface="+mn-ea"/>
                <a:cs typeface="+mn-cs"/>
              </a:rPr>
              <a:t>Prepare meals for refugee and homeless shelters and other homeless feeding projects.</a:t>
            </a:r>
            <a:endParaRPr lang="en-US" sz="1200" kern="1200" dirty="0" smtClean="0">
              <a:solidFill>
                <a:schemeClr val="tx1"/>
              </a:solidFill>
              <a:effectLst/>
              <a:latin typeface="+mn-lt"/>
              <a:ea typeface="+mn-ea"/>
              <a:cs typeface="+mn-cs"/>
            </a:endParaRPr>
          </a:p>
          <a:p>
            <a:pPr marL="171450" lvl="0" indent="-171450">
              <a:buFont typeface="Arial" charset="0"/>
              <a:buChar char="•"/>
            </a:pPr>
            <a:r>
              <a:rPr lang="en-GB" sz="1200" kern="1200" dirty="0" smtClean="0">
                <a:solidFill>
                  <a:schemeClr val="tx1"/>
                </a:solidFill>
                <a:effectLst/>
                <a:latin typeface="+mn-lt"/>
                <a:ea typeface="+mn-ea"/>
                <a:cs typeface="+mn-cs"/>
              </a:rPr>
              <a:t>Provide warm clothing, blankets, and essential provisions in winter time.</a:t>
            </a:r>
            <a:endParaRPr lang="en-US" sz="1200" kern="1200" dirty="0" smtClean="0">
              <a:solidFill>
                <a:schemeClr val="tx1"/>
              </a:solidFill>
              <a:effectLst/>
              <a:latin typeface="+mn-lt"/>
              <a:ea typeface="+mn-ea"/>
              <a:cs typeface="+mn-cs"/>
            </a:endParaRPr>
          </a:p>
          <a:p>
            <a:pPr marL="171450" lvl="0" indent="-171450">
              <a:buFont typeface="Arial" charset="0"/>
              <a:buChar char="•"/>
            </a:pPr>
            <a:r>
              <a:rPr lang="en-GB" sz="1200" kern="1200" dirty="0" smtClean="0">
                <a:solidFill>
                  <a:schemeClr val="tx1"/>
                </a:solidFill>
                <a:effectLst/>
                <a:latin typeface="+mn-lt"/>
                <a:ea typeface="+mn-ea"/>
                <a:cs typeface="+mn-cs"/>
              </a:rPr>
              <a:t>Provide family hygiene packs and personal care products.</a:t>
            </a:r>
            <a:endParaRPr lang="en-US" sz="1200" kern="1200" dirty="0" smtClean="0">
              <a:solidFill>
                <a:schemeClr val="tx1"/>
              </a:solidFill>
              <a:effectLst/>
              <a:latin typeface="+mn-lt"/>
              <a:ea typeface="+mn-ea"/>
              <a:cs typeface="+mn-cs"/>
            </a:endParaRPr>
          </a:p>
          <a:p>
            <a:pPr marL="171450" lvl="0" indent="-171450">
              <a:buFont typeface="Arial" charset="0"/>
              <a:buChar char="•"/>
            </a:pPr>
            <a:r>
              <a:rPr lang="en-GB" sz="1200" kern="1200" dirty="0" smtClean="0">
                <a:solidFill>
                  <a:schemeClr val="tx1"/>
                </a:solidFill>
                <a:effectLst/>
                <a:latin typeface="+mn-lt"/>
                <a:ea typeface="+mn-ea"/>
                <a:cs typeface="+mn-cs"/>
              </a:rPr>
              <a:t>Provide health and medical supplies in conjunction with the Health Ministries department.</a:t>
            </a:r>
            <a:endParaRPr lang="en-US" sz="1200" kern="1200" dirty="0" smtClean="0">
              <a:solidFill>
                <a:schemeClr val="tx1"/>
              </a:solidFill>
              <a:effectLst/>
              <a:latin typeface="+mn-lt"/>
              <a:ea typeface="+mn-ea"/>
              <a:cs typeface="+mn-cs"/>
            </a:endParaRPr>
          </a:p>
          <a:p>
            <a:pPr marL="171450" lvl="0" indent="-171450">
              <a:buFont typeface="Arial" charset="0"/>
              <a:buChar char="•"/>
            </a:pPr>
            <a:r>
              <a:rPr lang="en-GB" sz="1200" kern="1200" dirty="0" smtClean="0">
                <a:solidFill>
                  <a:schemeClr val="tx1"/>
                </a:solidFill>
                <a:effectLst/>
                <a:latin typeface="+mn-lt"/>
                <a:ea typeface="+mn-ea"/>
                <a:cs typeface="+mn-cs"/>
              </a:rPr>
              <a:t>Provide school supplies for needy children.</a:t>
            </a:r>
            <a:endParaRPr lang="en-US" sz="1200" kern="1200" dirty="0" smtClean="0">
              <a:solidFill>
                <a:schemeClr val="tx1"/>
              </a:solidFill>
              <a:effectLst/>
              <a:latin typeface="+mn-lt"/>
              <a:ea typeface="+mn-ea"/>
              <a:cs typeface="+mn-cs"/>
            </a:endParaRPr>
          </a:p>
          <a:p>
            <a:pPr marL="171450" lvl="0" indent="-171450">
              <a:buFont typeface="Arial" charset="0"/>
              <a:buChar char="•"/>
            </a:pPr>
            <a:r>
              <a:rPr lang="en-GB" sz="1200" kern="1200" dirty="0" smtClean="0">
                <a:solidFill>
                  <a:schemeClr val="tx1"/>
                </a:solidFill>
                <a:effectLst/>
                <a:latin typeface="+mn-lt"/>
                <a:ea typeface="+mn-ea"/>
                <a:cs typeface="+mn-cs"/>
              </a:rPr>
              <a:t>Run community classes on adult literacy, hygiene, and basic sanitation.</a:t>
            </a:r>
            <a:endParaRPr lang="en-US" sz="1200" kern="1200" dirty="0" smtClean="0">
              <a:solidFill>
                <a:schemeClr val="tx1"/>
              </a:solidFill>
              <a:effectLst/>
              <a:latin typeface="+mn-lt"/>
              <a:ea typeface="+mn-ea"/>
              <a:cs typeface="+mn-cs"/>
            </a:endParaRPr>
          </a:p>
          <a:p>
            <a:pPr marL="171450" lvl="0" indent="-171450">
              <a:buFont typeface="Arial" charset="0"/>
              <a:buChar char="•"/>
            </a:pPr>
            <a:r>
              <a:rPr lang="en-GB" sz="1200" kern="1200" dirty="0" smtClean="0">
                <a:solidFill>
                  <a:schemeClr val="tx1"/>
                </a:solidFill>
                <a:effectLst/>
                <a:latin typeface="+mn-lt"/>
                <a:ea typeface="+mn-ea"/>
                <a:cs typeface="+mn-cs"/>
              </a:rPr>
              <a:t>Run disaster relief seminars.</a:t>
            </a:r>
            <a:endParaRPr lang="en-US" sz="1200" kern="1200" dirty="0" smtClean="0">
              <a:solidFill>
                <a:schemeClr val="tx1"/>
              </a:solidFill>
              <a:effectLst/>
              <a:latin typeface="+mn-lt"/>
              <a:ea typeface="+mn-ea"/>
              <a:cs typeface="+mn-cs"/>
            </a:endParaRPr>
          </a:p>
          <a:p>
            <a:pPr marL="171450" lvl="0" indent="-171450">
              <a:buFont typeface="Arial" charset="0"/>
              <a:buChar char="•"/>
            </a:pPr>
            <a:r>
              <a:rPr lang="en-GB" sz="1200" kern="1200" dirty="0" smtClean="0">
                <a:solidFill>
                  <a:schemeClr val="tx1"/>
                </a:solidFill>
                <a:effectLst/>
                <a:latin typeface="+mn-lt"/>
                <a:ea typeface="+mn-ea"/>
                <a:cs typeface="+mn-cs"/>
              </a:rPr>
              <a:t>Offer spiritual and counselling support with assistance from pastoral and other professionals.</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B1465CE5-B850-C14A-BFDD-B8C3CDF92D09}" type="slidenum">
              <a:rPr lang="en-US" smtClean="0"/>
              <a:t>8</a:t>
            </a:fld>
            <a:endParaRPr lang="en-US"/>
          </a:p>
        </p:txBody>
      </p:sp>
    </p:spTree>
    <p:extLst>
      <p:ext uri="{BB962C8B-B14F-4D97-AF65-F5344CB8AC3E}">
        <p14:creationId xmlns:p14="http://schemas.microsoft.com/office/powerpoint/2010/main" val="179963107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1" kern="1200" dirty="0" smtClean="0">
                <a:solidFill>
                  <a:schemeClr val="tx1"/>
                </a:solidFill>
                <a:effectLst/>
                <a:latin typeface="+mn-lt"/>
                <a:ea typeface="+mn-ea"/>
                <a:cs typeface="+mn-cs"/>
              </a:rPr>
              <a:t>THE BENEFITS</a:t>
            </a:r>
          </a:p>
          <a:p>
            <a:endParaRPr lang="en-US" sz="1200" kern="1200" dirty="0" smtClean="0">
              <a:solidFill>
                <a:schemeClr val="tx1"/>
              </a:solidFill>
              <a:effectLst/>
              <a:latin typeface="+mn-lt"/>
              <a:ea typeface="+mn-ea"/>
              <a:cs typeface="+mn-cs"/>
            </a:endParaRPr>
          </a:p>
          <a:p>
            <a:r>
              <a:rPr lang="en-GB" sz="1200" i="1" kern="1200" dirty="0" smtClean="0">
                <a:solidFill>
                  <a:schemeClr val="tx1"/>
                </a:solidFill>
                <a:effectLst/>
                <a:latin typeface="+mn-lt"/>
                <a:ea typeface="+mn-ea"/>
                <a:cs typeface="+mn-cs"/>
              </a:rPr>
              <a:t>“But do not forget to do good and to share, for with such sacrifices God is well pleased.” </a:t>
            </a:r>
            <a:endParaRPr lang="en-US"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Hebrews 13:16 (NKJV)</a:t>
            </a:r>
          </a:p>
          <a:p>
            <a:endParaRPr lang="en-US" sz="1200" kern="1200" dirty="0" smtClean="0">
              <a:solidFill>
                <a:schemeClr val="tx1"/>
              </a:solidFill>
              <a:effectLst/>
              <a:latin typeface="+mn-lt"/>
              <a:ea typeface="+mn-ea"/>
              <a:cs typeface="+mn-cs"/>
            </a:endParaRPr>
          </a:p>
          <a:p>
            <a:r>
              <a:rPr lang="en-GB" sz="1200" i="1" kern="1200" dirty="0" smtClean="0">
                <a:solidFill>
                  <a:schemeClr val="tx1"/>
                </a:solidFill>
                <a:effectLst/>
                <a:latin typeface="+mn-lt"/>
                <a:ea typeface="+mn-ea"/>
                <a:cs typeface="+mn-cs"/>
              </a:rPr>
              <a:t>“Those who will receive the most abundant reward will be those who have mingled with their activity and zeal, gracious, tender pity for the poor, the orphan, the oppressed, and the afflicted.” </a:t>
            </a:r>
            <a:r>
              <a:rPr lang="en-GB" sz="1200" kern="1200" dirty="0" smtClean="0">
                <a:solidFill>
                  <a:schemeClr val="tx1"/>
                </a:solidFill>
                <a:effectLst/>
                <a:latin typeface="+mn-lt"/>
                <a:ea typeface="+mn-ea"/>
                <a:cs typeface="+mn-cs"/>
              </a:rPr>
              <a:t>(E. G. White</a:t>
            </a:r>
            <a:r>
              <a:rPr lang="en-GB" sz="1200" i="1" kern="1200" dirty="0" smtClean="0">
                <a:solidFill>
                  <a:schemeClr val="tx1"/>
                </a:solidFill>
                <a:effectLst/>
                <a:latin typeface="+mn-lt"/>
                <a:ea typeface="+mn-ea"/>
                <a:cs typeface="+mn-cs"/>
              </a:rPr>
              <a:t>. Counsels on Stewardship</a:t>
            </a:r>
            <a:r>
              <a:rPr lang="en-GB" sz="1200" kern="1200" dirty="0" smtClean="0">
                <a:solidFill>
                  <a:schemeClr val="tx1"/>
                </a:solidFill>
                <a:effectLst/>
                <a:latin typeface="+mn-lt"/>
                <a:ea typeface="+mn-ea"/>
                <a:cs typeface="+mn-cs"/>
              </a:rPr>
              <a:t>. p. 340)</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B1465CE5-B850-C14A-BFDD-B8C3CDF92D09}" type="slidenum">
              <a:rPr lang="en-US" smtClean="0"/>
              <a:t>9</a:t>
            </a:fld>
            <a:endParaRPr lang="en-US"/>
          </a:p>
        </p:txBody>
      </p:sp>
    </p:spTree>
    <p:extLst>
      <p:ext uri="{BB962C8B-B14F-4D97-AF65-F5344CB8AC3E}">
        <p14:creationId xmlns:p14="http://schemas.microsoft.com/office/powerpoint/2010/main" val="20664995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D34D866F-E959-AA44-B8DF-E3C3DCCC14F9}" type="datetimeFigureOut">
              <a:rPr lang="en-US" smtClean="0"/>
              <a:t>3/3/16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E51189-FF86-C649-B376-BC25676DE8C6}" type="slidenum">
              <a:rPr lang="en-US" smtClean="0"/>
              <a:t>‹#›</a:t>
            </a:fld>
            <a:endParaRPr lang="en-US"/>
          </a:p>
        </p:txBody>
      </p:sp>
    </p:spTree>
    <p:extLst>
      <p:ext uri="{BB962C8B-B14F-4D97-AF65-F5344CB8AC3E}">
        <p14:creationId xmlns:p14="http://schemas.microsoft.com/office/powerpoint/2010/main" val="10834908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34D866F-E959-AA44-B8DF-E3C3DCCC14F9}" type="datetimeFigureOut">
              <a:rPr lang="en-US" smtClean="0"/>
              <a:t>3/3/16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E51189-FF86-C649-B376-BC25676DE8C6}" type="slidenum">
              <a:rPr lang="en-US" smtClean="0"/>
              <a:t>‹#›</a:t>
            </a:fld>
            <a:endParaRPr lang="en-US"/>
          </a:p>
        </p:txBody>
      </p:sp>
    </p:spTree>
    <p:extLst>
      <p:ext uri="{BB962C8B-B14F-4D97-AF65-F5344CB8AC3E}">
        <p14:creationId xmlns:p14="http://schemas.microsoft.com/office/powerpoint/2010/main" val="21260080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34D866F-E959-AA44-B8DF-E3C3DCCC14F9}" type="datetimeFigureOut">
              <a:rPr lang="en-US" smtClean="0"/>
              <a:t>3/3/16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E51189-FF86-C649-B376-BC25676DE8C6}" type="slidenum">
              <a:rPr lang="en-US" smtClean="0"/>
              <a:t>‹#›</a:t>
            </a:fld>
            <a:endParaRPr lang="en-US"/>
          </a:p>
        </p:txBody>
      </p:sp>
    </p:spTree>
    <p:extLst>
      <p:ext uri="{BB962C8B-B14F-4D97-AF65-F5344CB8AC3E}">
        <p14:creationId xmlns:p14="http://schemas.microsoft.com/office/powerpoint/2010/main" val="19846464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34D866F-E959-AA44-B8DF-E3C3DCCC14F9}" type="datetimeFigureOut">
              <a:rPr lang="en-US" smtClean="0"/>
              <a:t>3/3/16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E51189-FF86-C649-B376-BC25676DE8C6}" type="slidenum">
              <a:rPr lang="en-US" smtClean="0"/>
              <a:t>‹#›</a:t>
            </a:fld>
            <a:endParaRPr lang="en-US"/>
          </a:p>
        </p:txBody>
      </p:sp>
    </p:spTree>
    <p:extLst>
      <p:ext uri="{BB962C8B-B14F-4D97-AF65-F5344CB8AC3E}">
        <p14:creationId xmlns:p14="http://schemas.microsoft.com/office/powerpoint/2010/main" val="17162007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34D866F-E959-AA44-B8DF-E3C3DCCC14F9}" type="datetimeFigureOut">
              <a:rPr lang="en-US" smtClean="0"/>
              <a:t>3/3/16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E51189-FF86-C649-B376-BC25676DE8C6}" type="slidenum">
              <a:rPr lang="en-US" smtClean="0"/>
              <a:t>‹#›</a:t>
            </a:fld>
            <a:endParaRPr lang="en-US"/>
          </a:p>
        </p:txBody>
      </p:sp>
    </p:spTree>
    <p:extLst>
      <p:ext uri="{BB962C8B-B14F-4D97-AF65-F5344CB8AC3E}">
        <p14:creationId xmlns:p14="http://schemas.microsoft.com/office/powerpoint/2010/main" val="13332600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34D866F-E959-AA44-B8DF-E3C3DCCC14F9}" type="datetimeFigureOut">
              <a:rPr lang="en-US" smtClean="0"/>
              <a:t>3/3/16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DE51189-FF86-C649-B376-BC25676DE8C6}" type="slidenum">
              <a:rPr lang="en-US" smtClean="0"/>
              <a:t>‹#›</a:t>
            </a:fld>
            <a:endParaRPr lang="en-US"/>
          </a:p>
        </p:txBody>
      </p:sp>
    </p:spTree>
    <p:extLst>
      <p:ext uri="{BB962C8B-B14F-4D97-AF65-F5344CB8AC3E}">
        <p14:creationId xmlns:p14="http://schemas.microsoft.com/office/powerpoint/2010/main" val="12571530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34D866F-E959-AA44-B8DF-E3C3DCCC14F9}" type="datetimeFigureOut">
              <a:rPr lang="en-US" smtClean="0"/>
              <a:t>3/3/16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DE51189-FF86-C649-B376-BC25676DE8C6}" type="slidenum">
              <a:rPr lang="en-US" smtClean="0"/>
              <a:t>‹#›</a:t>
            </a:fld>
            <a:endParaRPr lang="en-US"/>
          </a:p>
        </p:txBody>
      </p:sp>
    </p:spTree>
    <p:extLst>
      <p:ext uri="{BB962C8B-B14F-4D97-AF65-F5344CB8AC3E}">
        <p14:creationId xmlns:p14="http://schemas.microsoft.com/office/powerpoint/2010/main" val="20279652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D34D866F-E959-AA44-B8DF-E3C3DCCC14F9}" type="datetimeFigureOut">
              <a:rPr lang="en-US" smtClean="0"/>
              <a:t>3/3/16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DE51189-FF86-C649-B376-BC25676DE8C6}" type="slidenum">
              <a:rPr lang="en-US" smtClean="0"/>
              <a:t>‹#›</a:t>
            </a:fld>
            <a:endParaRPr lang="en-US"/>
          </a:p>
        </p:txBody>
      </p:sp>
    </p:spTree>
    <p:extLst>
      <p:ext uri="{BB962C8B-B14F-4D97-AF65-F5344CB8AC3E}">
        <p14:creationId xmlns:p14="http://schemas.microsoft.com/office/powerpoint/2010/main" val="12996002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34D866F-E959-AA44-B8DF-E3C3DCCC14F9}" type="datetimeFigureOut">
              <a:rPr lang="en-US" smtClean="0"/>
              <a:t>3/3/16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DE51189-FF86-C649-B376-BC25676DE8C6}" type="slidenum">
              <a:rPr lang="en-US" smtClean="0"/>
              <a:t>‹#›</a:t>
            </a:fld>
            <a:endParaRPr lang="en-US"/>
          </a:p>
        </p:txBody>
      </p:sp>
    </p:spTree>
    <p:extLst>
      <p:ext uri="{BB962C8B-B14F-4D97-AF65-F5344CB8AC3E}">
        <p14:creationId xmlns:p14="http://schemas.microsoft.com/office/powerpoint/2010/main" val="3254802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34D866F-E959-AA44-B8DF-E3C3DCCC14F9}" type="datetimeFigureOut">
              <a:rPr lang="en-US" smtClean="0"/>
              <a:t>3/3/16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DE51189-FF86-C649-B376-BC25676DE8C6}" type="slidenum">
              <a:rPr lang="en-US" smtClean="0"/>
              <a:t>‹#›</a:t>
            </a:fld>
            <a:endParaRPr lang="en-US"/>
          </a:p>
        </p:txBody>
      </p:sp>
    </p:spTree>
    <p:extLst>
      <p:ext uri="{BB962C8B-B14F-4D97-AF65-F5344CB8AC3E}">
        <p14:creationId xmlns:p14="http://schemas.microsoft.com/office/powerpoint/2010/main" val="7051750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34D866F-E959-AA44-B8DF-E3C3DCCC14F9}" type="datetimeFigureOut">
              <a:rPr lang="en-US" smtClean="0"/>
              <a:t>3/3/16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DE51189-FF86-C649-B376-BC25676DE8C6}" type="slidenum">
              <a:rPr lang="en-US" smtClean="0"/>
              <a:t>‹#›</a:t>
            </a:fld>
            <a:endParaRPr lang="en-US"/>
          </a:p>
        </p:txBody>
      </p:sp>
    </p:spTree>
    <p:extLst>
      <p:ext uri="{BB962C8B-B14F-4D97-AF65-F5344CB8AC3E}">
        <p14:creationId xmlns:p14="http://schemas.microsoft.com/office/powerpoint/2010/main" val="2061746573"/>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34D866F-E959-AA44-B8DF-E3C3DCCC14F9}" type="datetimeFigureOut">
              <a:rPr lang="en-US" smtClean="0"/>
              <a:t>3/3/16</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DE51189-FF86-C649-B376-BC25676DE8C6}" type="slidenum">
              <a:rPr lang="en-US" smtClean="0"/>
              <a:t>‹#›</a:t>
            </a:fld>
            <a:endParaRPr lang="en-US"/>
          </a:p>
        </p:txBody>
      </p:sp>
    </p:spTree>
    <p:extLst>
      <p:ext uri="{BB962C8B-B14F-4D97-AF65-F5344CB8AC3E}">
        <p14:creationId xmlns:p14="http://schemas.microsoft.com/office/powerpoint/2010/main" val="69016735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4" Type="http://schemas.openxmlformats.org/officeDocument/2006/relationships/image" Target="../media/image2.emf"/><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3.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4.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3.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5.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3.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4.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image" Target="../media/image4.jp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image" Target="../media/image3.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
            <a:ext cx="9309096" cy="6858001"/>
          </a:xfrm>
          <a:prstGeom prst="rect">
            <a:avLst/>
          </a:prstGeom>
        </p:spPr>
      </p:pic>
      <p:sp>
        <p:nvSpPr>
          <p:cNvPr id="2" name="Title 1"/>
          <p:cNvSpPr>
            <a:spLocks noGrp="1"/>
          </p:cNvSpPr>
          <p:nvPr>
            <p:ph type="ctrTitle"/>
          </p:nvPr>
        </p:nvSpPr>
        <p:spPr>
          <a:xfrm>
            <a:off x="4968240" y="1244283"/>
            <a:ext cx="3764280" cy="2387600"/>
          </a:xfrm>
        </p:spPr>
        <p:txBody>
          <a:bodyPr>
            <a:normAutofit/>
          </a:bodyPr>
          <a:lstStyle/>
          <a:p>
            <a:r>
              <a:rPr lang="en-GB" sz="6600" b="1" dirty="0">
                <a:solidFill>
                  <a:schemeClr val="bg1"/>
                </a:solidFill>
                <a:latin typeface="+mn-lt"/>
              </a:rPr>
              <a:t>POVERTY</a:t>
            </a:r>
            <a:endParaRPr lang="en-US" sz="6600" b="1" dirty="0">
              <a:solidFill>
                <a:schemeClr val="bg1"/>
              </a:solidFill>
              <a:latin typeface="+mn-lt"/>
            </a:endParaRPr>
          </a:p>
        </p:txBody>
      </p:sp>
      <p:sp>
        <p:nvSpPr>
          <p:cNvPr id="3" name="Subtitle 2"/>
          <p:cNvSpPr>
            <a:spLocks noGrp="1"/>
          </p:cNvSpPr>
          <p:nvPr>
            <p:ph type="subTitle" idx="1"/>
          </p:nvPr>
        </p:nvSpPr>
        <p:spPr>
          <a:xfrm>
            <a:off x="1524000" y="5430838"/>
            <a:ext cx="4419600" cy="1655762"/>
          </a:xfrm>
        </p:spPr>
        <p:txBody>
          <a:bodyPr>
            <a:normAutofit/>
          </a:bodyPr>
          <a:lstStyle/>
          <a:p>
            <a:r>
              <a:rPr lang="en-GB" dirty="0" smtClean="0">
                <a:solidFill>
                  <a:schemeClr val="bg1"/>
                </a:solidFill>
              </a:rPr>
              <a:t>Suffering </a:t>
            </a:r>
            <a:r>
              <a:rPr lang="en-GB" dirty="0">
                <a:solidFill>
                  <a:schemeClr val="bg1"/>
                </a:solidFill>
              </a:rPr>
              <a:t>is all around us. Where you see a </a:t>
            </a:r>
            <a:r>
              <a:rPr lang="en-GB" dirty="0" smtClean="0">
                <a:solidFill>
                  <a:schemeClr val="bg1"/>
                </a:solidFill>
              </a:rPr>
              <a:t>need,</a:t>
            </a:r>
            <a:r>
              <a:rPr lang="en-US" dirty="0">
                <a:solidFill>
                  <a:schemeClr val="bg1"/>
                </a:solidFill>
              </a:rPr>
              <a:t> </a:t>
            </a:r>
            <a:r>
              <a:rPr lang="en-US" dirty="0" smtClean="0">
                <a:solidFill>
                  <a:schemeClr val="bg1"/>
                </a:solidFill>
              </a:rPr>
              <a:t>l</a:t>
            </a:r>
            <a:r>
              <a:rPr lang="en-GB" dirty="0" smtClean="0">
                <a:solidFill>
                  <a:schemeClr val="bg1"/>
                </a:solidFill>
              </a:rPr>
              <a:t>et </a:t>
            </a:r>
            <a:r>
              <a:rPr lang="en-GB" dirty="0">
                <a:solidFill>
                  <a:schemeClr val="bg1"/>
                </a:solidFill>
              </a:rPr>
              <a:t>compassion move you to respond with appropriate action</a:t>
            </a:r>
            <a:r>
              <a:rPr lang="en-US" dirty="0">
                <a:solidFill>
                  <a:schemeClr val="bg1"/>
                </a:solidFill>
              </a:rPr>
              <a:t> </a:t>
            </a:r>
          </a:p>
        </p:txBody>
      </p:sp>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216857" y="6085190"/>
            <a:ext cx="759504" cy="639459"/>
          </a:xfrm>
          <a:prstGeom prst="rect">
            <a:avLst/>
          </a:prstGeom>
        </p:spPr>
      </p:pic>
    </p:spTree>
    <p:extLst>
      <p:ext uri="{BB962C8B-B14F-4D97-AF65-F5344CB8AC3E}">
        <p14:creationId xmlns:p14="http://schemas.microsoft.com/office/powerpoint/2010/main" val="20255310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3999" cy="6857999"/>
          </a:xfrm>
          <a:prstGeom prst="rect">
            <a:avLst/>
          </a:prstGeom>
        </p:spPr>
      </p:pic>
      <p:sp>
        <p:nvSpPr>
          <p:cNvPr id="2" name="Title 1"/>
          <p:cNvSpPr>
            <a:spLocks noGrp="1"/>
          </p:cNvSpPr>
          <p:nvPr>
            <p:ph type="title"/>
          </p:nvPr>
        </p:nvSpPr>
        <p:spPr>
          <a:xfrm>
            <a:off x="3474720" y="1249046"/>
            <a:ext cx="4461510" cy="1325563"/>
          </a:xfrm>
        </p:spPr>
        <p:txBody>
          <a:bodyPr/>
          <a:lstStyle/>
          <a:p>
            <a:r>
              <a:rPr lang="en-GB" b="1" dirty="0">
                <a:solidFill>
                  <a:srgbClr val="002060"/>
                </a:solidFill>
                <a:latin typeface="+mn-lt"/>
              </a:rPr>
              <a:t>THE CHALLENGE</a:t>
            </a:r>
          </a:p>
        </p:txBody>
      </p:sp>
      <p:sp>
        <p:nvSpPr>
          <p:cNvPr id="3" name="Content Placeholder 2"/>
          <p:cNvSpPr>
            <a:spLocks noGrp="1"/>
          </p:cNvSpPr>
          <p:nvPr>
            <p:ph idx="1"/>
          </p:nvPr>
        </p:nvSpPr>
        <p:spPr>
          <a:xfrm>
            <a:off x="476249" y="2465705"/>
            <a:ext cx="8332471" cy="4351338"/>
          </a:xfrm>
        </p:spPr>
        <p:txBody>
          <a:bodyPr/>
          <a:lstStyle/>
          <a:p>
            <a:pPr marL="0" indent="0" algn="ctr">
              <a:lnSpc>
                <a:spcPct val="100000"/>
              </a:lnSpc>
              <a:buNone/>
            </a:pPr>
            <a:r>
              <a:rPr lang="en-US" dirty="0"/>
              <a:t>“When women are poor, their rights are not protected. They face obstacles that may be extraordinarily difficult to overcome. This results in deprivation in their own lives and losses for the broader society and economy, as women's productivity is well known as one of the greatest generators of economic dynamism.” </a:t>
            </a:r>
            <a:endParaRPr lang="en-US" dirty="0" smtClean="0"/>
          </a:p>
          <a:p>
            <a:pPr marL="0" indent="0" algn="ctr">
              <a:lnSpc>
                <a:spcPct val="100000"/>
              </a:lnSpc>
              <a:buNone/>
            </a:pPr>
            <a:r>
              <a:rPr lang="en-US" dirty="0" smtClean="0"/>
              <a:t> </a:t>
            </a:r>
            <a:r>
              <a:rPr lang="en-GB" sz="2400" dirty="0"/>
              <a:t>(United Nations. </a:t>
            </a:r>
            <a:r>
              <a:rPr lang="en-US" sz="2400" dirty="0"/>
              <a:t>Entity </a:t>
            </a:r>
            <a:r>
              <a:rPr lang="en-GB" sz="2400" dirty="0"/>
              <a:t>for Gender Equality and the Empowerment of Women. </a:t>
            </a:r>
            <a:r>
              <a:rPr lang="en-US" sz="2400" dirty="0"/>
              <a:t>Beijing, 2015</a:t>
            </a:r>
            <a:r>
              <a:rPr lang="en-GB" sz="2400" dirty="0"/>
              <a:t>)  </a:t>
            </a:r>
          </a:p>
        </p:txBody>
      </p:sp>
    </p:spTree>
    <p:extLst>
      <p:ext uri="{BB962C8B-B14F-4D97-AF65-F5344CB8AC3E}">
        <p14:creationId xmlns:p14="http://schemas.microsoft.com/office/powerpoint/2010/main" val="665330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6857999"/>
          </a:xfrm>
          <a:prstGeom prst="rect">
            <a:avLst/>
          </a:prstGeom>
        </p:spPr>
      </p:pic>
      <p:sp>
        <p:nvSpPr>
          <p:cNvPr id="2" name="Title 1"/>
          <p:cNvSpPr>
            <a:spLocks noGrp="1"/>
          </p:cNvSpPr>
          <p:nvPr>
            <p:ph type="title"/>
          </p:nvPr>
        </p:nvSpPr>
        <p:spPr>
          <a:xfrm>
            <a:off x="354330" y="944246"/>
            <a:ext cx="5314950" cy="1325563"/>
          </a:xfrm>
        </p:spPr>
        <p:txBody>
          <a:bodyPr>
            <a:normAutofit/>
          </a:bodyPr>
          <a:lstStyle/>
          <a:p>
            <a:pPr algn="ctr"/>
            <a:r>
              <a:rPr lang="en-US" sz="4000" b="1" i="1" dirty="0">
                <a:solidFill>
                  <a:schemeClr val="bg1"/>
                </a:solidFill>
                <a:latin typeface="+mn-lt"/>
              </a:rPr>
              <a:t>Women’s poverty in developing countries </a:t>
            </a:r>
          </a:p>
        </p:txBody>
      </p:sp>
      <p:sp>
        <p:nvSpPr>
          <p:cNvPr id="3" name="Content Placeholder 2"/>
          <p:cNvSpPr>
            <a:spLocks noGrp="1"/>
          </p:cNvSpPr>
          <p:nvPr>
            <p:ph idx="1"/>
          </p:nvPr>
        </p:nvSpPr>
        <p:spPr>
          <a:xfrm>
            <a:off x="628650" y="2770505"/>
            <a:ext cx="7886700" cy="3782695"/>
          </a:xfrm>
        </p:spPr>
        <p:txBody>
          <a:bodyPr/>
          <a:lstStyle/>
          <a:p>
            <a:pPr>
              <a:lnSpc>
                <a:spcPct val="100000"/>
              </a:lnSpc>
            </a:pPr>
            <a:r>
              <a:rPr lang="en-GB" dirty="0"/>
              <a:t>In developing countries, a smaller proportion of women have cash income compared to men.  </a:t>
            </a:r>
            <a:endParaRPr lang="en-US" dirty="0"/>
          </a:p>
          <a:p>
            <a:pPr>
              <a:lnSpc>
                <a:spcPct val="100000"/>
              </a:lnSpc>
            </a:pPr>
            <a:r>
              <a:rPr lang="en-GB" dirty="0"/>
              <a:t>Women’s lack of access to and control over resources limits their economic autonomy and increases their vulnerability to economic, social, and political changes.</a:t>
            </a:r>
            <a:endParaRPr lang="en-US" dirty="0"/>
          </a:p>
        </p:txBody>
      </p:sp>
    </p:spTree>
    <p:extLst>
      <p:ext uri="{BB962C8B-B14F-4D97-AF65-F5344CB8AC3E}">
        <p14:creationId xmlns:p14="http://schemas.microsoft.com/office/powerpoint/2010/main" val="135061367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3999" cy="6857999"/>
          </a:xfrm>
          <a:prstGeom prst="rect">
            <a:avLst/>
          </a:prstGeom>
        </p:spPr>
      </p:pic>
      <p:sp>
        <p:nvSpPr>
          <p:cNvPr id="2" name="Title 1"/>
          <p:cNvSpPr>
            <a:spLocks noGrp="1"/>
          </p:cNvSpPr>
          <p:nvPr>
            <p:ph type="title"/>
          </p:nvPr>
        </p:nvSpPr>
        <p:spPr>
          <a:xfrm>
            <a:off x="3200400" y="1279526"/>
            <a:ext cx="5010150" cy="1325563"/>
          </a:xfrm>
        </p:spPr>
        <p:txBody>
          <a:bodyPr/>
          <a:lstStyle/>
          <a:p>
            <a:r>
              <a:rPr lang="en-GB" b="1" dirty="0">
                <a:solidFill>
                  <a:srgbClr val="002060"/>
                </a:solidFill>
                <a:latin typeface="+mn-lt"/>
              </a:rPr>
              <a:t>GOD’S REQUEST</a:t>
            </a:r>
          </a:p>
        </p:txBody>
      </p:sp>
      <p:sp>
        <p:nvSpPr>
          <p:cNvPr id="3" name="Content Placeholder 2"/>
          <p:cNvSpPr>
            <a:spLocks noGrp="1"/>
          </p:cNvSpPr>
          <p:nvPr>
            <p:ph idx="1"/>
          </p:nvPr>
        </p:nvSpPr>
        <p:spPr>
          <a:xfrm>
            <a:off x="628650" y="2648585"/>
            <a:ext cx="7886700" cy="4351338"/>
          </a:xfrm>
        </p:spPr>
        <p:txBody>
          <a:bodyPr/>
          <a:lstStyle/>
          <a:p>
            <a:pPr marL="0" indent="0" algn="ctr">
              <a:lnSpc>
                <a:spcPct val="100000"/>
              </a:lnSpc>
              <a:buNone/>
            </a:pPr>
            <a:r>
              <a:rPr lang="en-GB" dirty="0"/>
              <a:t>“The work of the gospel is to be carried by means of our liberality….when you meet suffering souls who need help, give it to them. When you find those who are hungry, feed them. In doing this you will be working in lines of Christ’s ministry. The Master’s holy work was a benevolent work. Let our people everywhere be encouraged to have a part in it.”  </a:t>
            </a:r>
            <a:endParaRPr lang="en-GB" dirty="0" smtClean="0"/>
          </a:p>
          <a:p>
            <a:pPr marL="0" indent="0" algn="ctr">
              <a:lnSpc>
                <a:spcPct val="100000"/>
              </a:lnSpc>
              <a:buNone/>
            </a:pPr>
            <a:r>
              <a:rPr lang="en-GB" sz="2400" dirty="0" smtClean="0"/>
              <a:t>(</a:t>
            </a:r>
            <a:r>
              <a:rPr lang="en-GB" sz="2400" dirty="0"/>
              <a:t>E. G. White. Welfare Ministry, p. 29)</a:t>
            </a:r>
            <a:endParaRPr lang="en-US" sz="2400" dirty="0"/>
          </a:p>
          <a:p>
            <a:pPr marL="0" indent="0" algn="ctr">
              <a:lnSpc>
                <a:spcPct val="100000"/>
              </a:lnSpc>
              <a:buNone/>
            </a:pPr>
            <a:endParaRPr lang="en-US" sz="2400" dirty="0"/>
          </a:p>
        </p:txBody>
      </p:sp>
    </p:spTree>
    <p:extLst>
      <p:ext uri="{BB962C8B-B14F-4D97-AF65-F5344CB8AC3E}">
        <p14:creationId xmlns:p14="http://schemas.microsoft.com/office/powerpoint/2010/main" val="18039432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6857999"/>
          </a:xfrm>
          <a:prstGeom prst="rect">
            <a:avLst/>
          </a:prstGeom>
        </p:spPr>
      </p:pic>
      <p:sp>
        <p:nvSpPr>
          <p:cNvPr id="2" name="Title 1"/>
          <p:cNvSpPr>
            <a:spLocks noGrp="1"/>
          </p:cNvSpPr>
          <p:nvPr>
            <p:ph type="title"/>
          </p:nvPr>
        </p:nvSpPr>
        <p:spPr>
          <a:xfrm>
            <a:off x="2377440" y="974726"/>
            <a:ext cx="4217670" cy="1325563"/>
          </a:xfrm>
        </p:spPr>
        <p:txBody>
          <a:bodyPr/>
          <a:lstStyle/>
          <a:p>
            <a:pPr algn="ctr"/>
            <a:r>
              <a:rPr lang="en-US" b="1" dirty="0" smtClean="0">
                <a:solidFill>
                  <a:schemeClr val="bg1"/>
                </a:solidFill>
                <a:latin typeface="+mn-lt"/>
              </a:rPr>
              <a:t>OUR RESPONSE</a:t>
            </a:r>
            <a:endParaRPr lang="en-US" b="1" dirty="0">
              <a:solidFill>
                <a:schemeClr val="bg1"/>
              </a:solidFill>
              <a:latin typeface="+mn-lt"/>
            </a:endParaRPr>
          </a:p>
        </p:txBody>
      </p:sp>
      <p:sp>
        <p:nvSpPr>
          <p:cNvPr id="3" name="Content Placeholder 2"/>
          <p:cNvSpPr>
            <a:spLocks noGrp="1"/>
          </p:cNvSpPr>
          <p:nvPr>
            <p:ph idx="1"/>
          </p:nvPr>
        </p:nvSpPr>
        <p:spPr>
          <a:xfrm>
            <a:off x="628650" y="2800985"/>
            <a:ext cx="7886700" cy="1801495"/>
          </a:xfrm>
        </p:spPr>
        <p:txBody>
          <a:bodyPr>
            <a:noAutofit/>
          </a:bodyPr>
          <a:lstStyle/>
          <a:p>
            <a:pPr marL="0" indent="0" algn="ctr">
              <a:lnSpc>
                <a:spcPct val="100000"/>
              </a:lnSpc>
              <a:buNone/>
            </a:pPr>
            <a:r>
              <a:rPr lang="en-US" sz="4000" spc="300" dirty="0"/>
              <a:t>“When God blesses you financially, don’t raise your standard of living. Raise your standard of giving</a:t>
            </a:r>
            <a:r>
              <a:rPr lang="en-US" sz="4000" spc="300" dirty="0" smtClean="0"/>
              <a:t>.”</a:t>
            </a:r>
          </a:p>
          <a:p>
            <a:pPr marL="0" indent="0" algn="ctr">
              <a:lnSpc>
                <a:spcPct val="100000"/>
              </a:lnSpc>
              <a:buNone/>
            </a:pPr>
            <a:r>
              <a:rPr lang="en-US" sz="2400" spc="300" dirty="0" smtClean="0"/>
              <a:t> </a:t>
            </a:r>
            <a:r>
              <a:rPr lang="en-US" sz="2400" spc="300" dirty="0"/>
              <a:t>Mark </a:t>
            </a:r>
            <a:r>
              <a:rPr lang="en-US" sz="2400" spc="300" dirty="0" err="1"/>
              <a:t>Batterson</a:t>
            </a:r>
            <a:endParaRPr lang="en-US" sz="2400" spc="300" dirty="0"/>
          </a:p>
        </p:txBody>
      </p:sp>
    </p:spTree>
    <p:extLst>
      <p:ext uri="{BB962C8B-B14F-4D97-AF65-F5344CB8AC3E}">
        <p14:creationId xmlns:p14="http://schemas.microsoft.com/office/powerpoint/2010/main" val="12719868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3999" cy="6857999"/>
          </a:xfrm>
          <a:prstGeom prst="rect">
            <a:avLst/>
          </a:prstGeom>
        </p:spPr>
      </p:pic>
      <p:sp>
        <p:nvSpPr>
          <p:cNvPr id="2" name="Title 1"/>
          <p:cNvSpPr>
            <a:spLocks noGrp="1"/>
          </p:cNvSpPr>
          <p:nvPr>
            <p:ph type="title"/>
          </p:nvPr>
        </p:nvSpPr>
        <p:spPr>
          <a:xfrm>
            <a:off x="3108960" y="1218566"/>
            <a:ext cx="6309360" cy="1325563"/>
          </a:xfrm>
        </p:spPr>
        <p:txBody>
          <a:bodyPr>
            <a:normAutofit/>
          </a:bodyPr>
          <a:lstStyle/>
          <a:p>
            <a:r>
              <a:rPr lang="en-GB" sz="4000" b="1" dirty="0" smtClean="0">
                <a:solidFill>
                  <a:srgbClr val="002060"/>
                </a:solidFill>
                <a:latin typeface="+mn-lt"/>
              </a:rPr>
              <a:t>PRAYER OF COMMITMENT:</a:t>
            </a:r>
            <a:endParaRPr lang="en-GB" sz="4000" b="1" dirty="0">
              <a:solidFill>
                <a:srgbClr val="002060"/>
              </a:solidFill>
              <a:latin typeface="+mn-lt"/>
            </a:endParaRPr>
          </a:p>
        </p:txBody>
      </p:sp>
      <p:sp>
        <p:nvSpPr>
          <p:cNvPr id="3" name="Content Placeholder 2"/>
          <p:cNvSpPr>
            <a:spLocks noGrp="1"/>
          </p:cNvSpPr>
          <p:nvPr>
            <p:ph idx="1"/>
          </p:nvPr>
        </p:nvSpPr>
        <p:spPr>
          <a:xfrm>
            <a:off x="720090" y="2831465"/>
            <a:ext cx="7886700" cy="3051175"/>
          </a:xfrm>
        </p:spPr>
        <p:txBody>
          <a:bodyPr>
            <a:normAutofit/>
          </a:bodyPr>
          <a:lstStyle/>
          <a:p>
            <a:pPr marL="0" indent="0" algn="ctr">
              <a:buNone/>
            </a:pPr>
            <a:r>
              <a:rPr lang="en-GB" sz="3600" spc="300" dirty="0"/>
              <a:t>Father God, as I see the needs around me, help me to be compassionate and willing to respond with appropriate action. Amen.</a:t>
            </a:r>
            <a:endParaRPr lang="en-US" sz="3600" spc="300" dirty="0"/>
          </a:p>
        </p:txBody>
      </p:sp>
    </p:spTree>
    <p:extLst>
      <p:ext uri="{BB962C8B-B14F-4D97-AF65-F5344CB8AC3E}">
        <p14:creationId xmlns:p14="http://schemas.microsoft.com/office/powerpoint/2010/main" val="21012470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6857999"/>
          </a:xfrm>
          <a:prstGeom prst="rect">
            <a:avLst/>
          </a:prstGeom>
        </p:spPr>
      </p:pic>
      <p:sp>
        <p:nvSpPr>
          <p:cNvPr id="2" name="Title 1"/>
          <p:cNvSpPr>
            <a:spLocks noGrp="1"/>
          </p:cNvSpPr>
          <p:nvPr>
            <p:ph type="title"/>
          </p:nvPr>
        </p:nvSpPr>
        <p:spPr>
          <a:xfrm>
            <a:off x="750570" y="1310006"/>
            <a:ext cx="7886700" cy="1325563"/>
          </a:xfrm>
        </p:spPr>
        <p:txBody>
          <a:bodyPr/>
          <a:lstStyle/>
          <a:p>
            <a:r>
              <a:rPr lang="en-GB" b="1" dirty="0">
                <a:solidFill>
                  <a:srgbClr val="002060"/>
                </a:solidFill>
                <a:latin typeface="+mn-lt"/>
              </a:rPr>
              <a:t>HOW TO BEGIN</a:t>
            </a:r>
          </a:p>
        </p:txBody>
      </p:sp>
      <p:sp>
        <p:nvSpPr>
          <p:cNvPr id="3" name="Content Placeholder 2"/>
          <p:cNvSpPr>
            <a:spLocks noGrp="1"/>
          </p:cNvSpPr>
          <p:nvPr>
            <p:ph idx="1"/>
          </p:nvPr>
        </p:nvSpPr>
        <p:spPr>
          <a:xfrm>
            <a:off x="354330" y="3105785"/>
            <a:ext cx="8515350" cy="2837815"/>
          </a:xfrm>
        </p:spPr>
        <p:txBody>
          <a:bodyPr>
            <a:normAutofit/>
          </a:bodyPr>
          <a:lstStyle/>
          <a:p>
            <a:pPr marL="0" lvl="0" indent="0" algn="ctr">
              <a:lnSpc>
                <a:spcPct val="100000"/>
              </a:lnSpc>
              <a:buNone/>
            </a:pPr>
            <a:r>
              <a:rPr lang="en-GB" sz="3600" dirty="0"/>
              <a:t>Before </a:t>
            </a:r>
            <a:r>
              <a:rPr lang="en-GB" sz="3600" dirty="0" smtClean="0"/>
              <a:t>beginning </a:t>
            </a:r>
            <a:r>
              <a:rPr lang="en-GB" sz="3600" dirty="0"/>
              <a:t>any community service initiative or ministry, undertake a survey to identify felt needs in the community. </a:t>
            </a:r>
          </a:p>
        </p:txBody>
      </p:sp>
    </p:spTree>
    <p:extLst>
      <p:ext uri="{BB962C8B-B14F-4D97-AF65-F5344CB8AC3E}">
        <p14:creationId xmlns:p14="http://schemas.microsoft.com/office/powerpoint/2010/main" val="2447034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6857999"/>
          </a:xfrm>
          <a:prstGeom prst="rect">
            <a:avLst/>
          </a:prstGeom>
        </p:spPr>
      </p:pic>
      <p:sp>
        <p:nvSpPr>
          <p:cNvPr id="2" name="Title 1"/>
          <p:cNvSpPr>
            <a:spLocks noGrp="1"/>
          </p:cNvSpPr>
          <p:nvPr>
            <p:ph type="title"/>
          </p:nvPr>
        </p:nvSpPr>
        <p:spPr>
          <a:xfrm>
            <a:off x="598170" y="1279526"/>
            <a:ext cx="7886700" cy="1325563"/>
          </a:xfrm>
        </p:spPr>
        <p:txBody>
          <a:bodyPr/>
          <a:lstStyle/>
          <a:p>
            <a:r>
              <a:rPr lang="en-GB" b="1" dirty="0">
                <a:solidFill>
                  <a:srgbClr val="002060"/>
                </a:solidFill>
                <a:latin typeface="+mn-lt"/>
              </a:rPr>
              <a:t>MINISTRY RESOURCES </a:t>
            </a:r>
          </a:p>
        </p:txBody>
      </p:sp>
      <p:sp>
        <p:nvSpPr>
          <p:cNvPr id="3" name="Content Placeholder 2"/>
          <p:cNvSpPr>
            <a:spLocks noGrp="1"/>
          </p:cNvSpPr>
          <p:nvPr>
            <p:ph idx="1"/>
          </p:nvPr>
        </p:nvSpPr>
        <p:spPr>
          <a:xfrm>
            <a:off x="628650" y="2648585"/>
            <a:ext cx="7856220" cy="4351338"/>
          </a:xfrm>
        </p:spPr>
        <p:txBody>
          <a:bodyPr/>
          <a:lstStyle/>
          <a:p>
            <a:pPr marL="171450" lvl="0" indent="-171450">
              <a:lnSpc>
                <a:spcPct val="100000"/>
              </a:lnSpc>
              <a:buFont typeface="Arial" charset="0"/>
              <a:buChar char="•"/>
            </a:pPr>
            <a:r>
              <a:rPr lang="en-GB" dirty="0"/>
              <a:t>Create breakfast, lunch, and supper clubs for families in need.</a:t>
            </a:r>
            <a:endParaRPr lang="en-US" dirty="0"/>
          </a:p>
          <a:p>
            <a:pPr marL="171450" lvl="0" indent="-171450">
              <a:lnSpc>
                <a:spcPct val="100000"/>
              </a:lnSpc>
              <a:buFont typeface="Arial" charset="0"/>
              <a:buChar char="•"/>
            </a:pPr>
            <a:r>
              <a:rPr lang="en-GB" dirty="0"/>
              <a:t>Offer debt counselling seminars.</a:t>
            </a:r>
            <a:endParaRPr lang="en-US" dirty="0"/>
          </a:p>
          <a:p>
            <a:pPr marL="171450" lvl="0" indent="-171450">
              <a:lnSpc>
                <a:spcPct val="100000"/>
              </a:lnSpc>
              <a:buFont typeface="Arial" charset="0"/>
              <a:buChar char="•"/>
            </a:pPr>
            <a:r>
              <a:rPr lang="en-GB" dirty="0"/>
              <a:t>Develop and implement anti-poverty projects in collaboration with other church departments and community organizations.</a:t>
            </a:r>
            <a:endParaRPr lang="en-US" dirty="0"/>
          </a:p>
          <a:p>
            <a:pPr marL="171450" lvl="0" indent="-171450">
              <a:lnSpc>
                <a:spcPct val="100000"/>
              </a:lnSpc>
              <a:buFont typeface="Arial" charset="0"/>
              <a:buChar char="•"/>
            </a:pPr>
            <a:r>
              <a:rPr lang="en-GB" dirty="0"/>
              <a:t>Develop a community vegetable garden.</a:t>
            </a:r>
            <a:endParaRPr lang="en-US" dirty="0"/>
          </a:p>
        </p:txBody>
      </p:sp>
    </p:spTree>
    <p:extLst>
      <p:ext uri="{BB962C8B-B14F-4D97-AF65-F5344CB8AC3E}">
        <p14:creationId xmlns:p14="http://schemas.microsoft.com/office/powerpoint/2010/main" val="21198078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3999" cy="6857999"/>
          </a:xfrm>
          <a:prstGeom prst="rect">
            <a:avLst/>
          </a:prstGeom>
        </p:spPr>
      </p:pic>
      <p:sp>
        <p:nvSpPr>
          <p:cNvPr id="2" name="Title 1"/>
          <p:cNvSpPr>
            <a:spLocks noGrp="1"/>
          </p:cNvSpPr>
          <p:nvPr>
            <p:ph type="title"/>
          </p:nvPr>
        </p:nvSpPr>
        <p:spPr>
          <a:xfrm>
            <a:off x="3505200" y="1218566"/>
            <a:ext cx="4918710" cy="1325563"/>
          </a:xfrm>
        </p:spPr>
        <p:txBody>
          <a:bodyPr/>
          <a:lstStyle/>
          <a:p>
            <a:r>
              <a:rPr lang="en-GB" b="1" dirty="0">
                <a:solidFill>
                  <a:srgbClr val="002060"/>
                </a:solidFill>
                <a:latin typeface="+mn-lt"/>
              </a:rPr>
              <a:t>THE BENEFITS</a:t>
            </a:r>
          </a:p>
        </p:txBody>
      </p:sp>
      <p:sp>
        <p:nvSpPr>
          <p:cNvPr id="3" name="Content Placeholder 2"/>
          <p:cNvSpPr>
            <a:spLocks noGrp="1"/>
          </p:cNvSpPr>
          <p:nvPr>
            <p:ph idx="1"/>
          </p:nvPr>
        </p:nvSpPr>
        <p:spPr>
          <a:xfrm>
            <a:off x="811530" y="3014345"/>
            <a:ext cx="7539990" cy="1953895"/>
          </a:xfrm>
        </p:spPr>
        <p:txBody>
          <a:bodyPr>
            <a:noAutofit/>
          </a:bodyPr>
          <a:lstStyle/>
          <a:p>
            <a:pPr marL="0" indent="0" algn="ctr">
              <a:lnSpc>
                <a:spcPct val="100000"/>
              </a:lnSpc>
              <a:buNone/>
            </a:pPr>
            <a:r>
              <a:rPr lang="en-GB" sz="3600" dirty="0"/>
              <a:t>“But do not forget to do good and to share, for with such sacrifices God is well pleased.” </a:t>
            </a:r>
            <a:endParaRPr lang="en-US" sz="3600" dirty="0"/>
          </a:p>
          <a:p>
            <a:pPr marL="0" indent="0" algn="ctr">
              <a:lnSpc>
                <a:spcPct val="100000"/>
              </a:lnSpc>
              <a:buNone/>
            </a:pPr>
            <a:r>
              <a:rPr lang="en-GB" dirty="0"/>
              <a:t>Hebrews 13:16 (NKJV)</a:t>
            </a:r>
          </a:p>
        </p:txBody>
      </p:sp>
    </p:spTree>
    <p:extLst>
      <p:ext uri="{BB962C8B-B14F-4D97-AF65-F5344CB8AC3E}">
        <p14:creationId xmlns:p14="http://schemas.microsoft.com/office/powerpoint/2010/main" val="148630903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910</TotalTime>
  <Words>1545</Words>
  <Application>Microsoft Macintosh PowerPoint</Application>
  <PresentationFormat>On-screen Show (4:3)</PresentationFormat>
  <Paragraphs>108</Paragraphs>
  <Slides>9</Slides>
  <Notes>9</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Calibri</vt:lpstr>
      <vt:lpstr>Calibri Light</vt:lpstr>
      <vt:lpstr>Arial</vt:lpstr>
      <vt:lpstr>Office Theme</vt:lpstr>
      <vt:lpstr>POVERTY</vt:lpstr>
      <vt:lpstr>THE CHALLENGE</vt:lpstr>
      <vt:lpstr>Women’s poverty in developing countries </vt:lpstr>
      <vt:lpstr>GOD’S REQUEST</vt:lpstr>
      <vt:lpstr>OUR RESPONSE</vt:lpstr>
      <vt:lpstr>PRAYER OF COMMITMENT:</vt:lpstr>
      <vt:lpstr>HOW TO BEGIN</vt:lpstr>
      <vt:lpstr>MINISTRY RESOURCES </vt:lpstr>
      <vt:lpstr>THE BENEFITS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POVERTY</dc:title>
  <dc:creator>Arrais, Raquel</dc:creator>
  <cp:lastModifiedBy>Arrais, Raquel</cp:lastModifiedBy>
  <cp:revision>8</cp:revision>
  <dcterms:created xsi:type="dcterms:W3CDTF">2016-03-02T21:55:53Z</dcterms:created>
  <dcterms:modified xsi:type="dcterms:W3CDTF">2016-03-03T19:18:38Z</dcterms:modified>
</cp:coreProperties>
</file>